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Lst>
  <p:sldSz cy="5143500" cx="9144000"/>
  <p:notesSz cx="6858000" cy="9144000"/>
  <p:embeddedFontLst>
    <p:embeddedFont>
      <p:font typeface="Raleway"/>
      <p:regular r:id="rId57"/>
      <p:bold r:id="rId58"/>
      <p:italic r:id="rId59"/>
      <p:boldItalic r:id="rId60"/>
    </p:embeddedFont>
    <p:embeddedFont>
      <p:font typeface="Lato"/>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Lato-bold.fntdata"/><Relationship Id="rId61" Type="http://schemas.openxmlformats.org/officeDocument/2006/relationships/font" Target="fonts/Lato-regular.fntdata"/><Relationship Id="rId20" Type="http://schemas.openxmlformats.org/officeDocument/2006/relationships/slide" Target="slides/slide16.xml"/><Relationship Id="rId64" Type="http://schemas.openxmlformats.org/officeDocument/2006/relationships/font" Target="fonts/Lato-boldItalic.fntdata"/><Relationship Id="rId63" Type="http://schemas.openxmlformats.org/officeDocument/2006/relationships/font" Target="fonts/Lato-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Raleway-bold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font" Target="fonts/Raleway-regular.fntdata"/><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font" Target="fonts/Raleway-italic.fntdata"/><Relationship Id="rId14" Type="http://schemas.openxmlformats.org/officeDocument/2006/relationships/slide" Target="slides/slide10.xml"/><Relationship Id="rId58" Type="http://schemas.openxmlformats.org/officeDocument/2006/relationships/font" Target="fonts/Raleway-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6fa3c898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6fa3c8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c6fa3c898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c6fa3c89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c6fa3c898_0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c6fa3c89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6214da21e5_1_10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6214da21e5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6214da21e5_1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6214da21e5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6214da21e5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6214da21e5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680cc30b2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680cc30b2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680cc30b22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680cc30b22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680cc30b22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680cc30b22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6214da21e5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6214da21e5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6217a2e03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6217a2e03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c6fa3c898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c6fa3c89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62203fd39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62203fd39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62203fd391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62203fd391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67aa2c838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67aa2c838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6217a2e03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6217a2e03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6214da21e5_1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6214da21e5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6214da21e5_1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6214da21e5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62203fd391_4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62203fd391_4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62203fd39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62203fd39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62203fd391_4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62203fd391_4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62203fd391_4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62203fd391_4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6214da21e5_1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6214da21e5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62203fd391_4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362203fd391_4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c6fa3c898_0_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c6fa3c89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6217a2e03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36217a2e03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6214da21e5_1_9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36214da21e5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6214da21e5_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36214da21e5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6214da21e5_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36214da21e5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6214da21e5_4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36214da21e5_4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6214da21e5_4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36214da21e5_4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362203fd391_3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362203fd391_3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36217a2e036_1_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36217a2e036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6214da21e5_1_6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6214da21e5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6217a2e036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6217a2e036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62203fd391_3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62203fd391_3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62203fd391_3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362203fd391_3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362203fd391_3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362203fd391_3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62203fd391_3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362203fd391_3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362203fd391_3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362203fd391_3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36217a2e036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36217a2e036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6217a2e036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36217a2e036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36217a2e036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36217a2e036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36217a2e036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36217a2e036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6214da21e5_4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6214da21e5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6217a2e036_1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36217a2e036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36214da21e5_1_7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36214da21e5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3680cc30b2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3680cc30b2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6214da21e5_1_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6214da21e5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6214da21e5_1_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6214da21e5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6214da21e5_1_8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6214da21e5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6214da21e5_1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6214da21e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69.png"/><Relationship Id="rId10" Type="http://schemas.openxmlformats.org/officeDocument/2006/relationships/image" Target="../media/image23.png"/><Relationship Id="rId9" Type="http://schemas.openxmlformats.org/officeDocument/2006/relationships/image" Target="../media/image6.png"/><Relationship Id="rId5" Type="http://schemas.openxmlformats.org/officeDocument/2006/relationships/image" Target="../media/image11.png"/><Relationship Id="rId6" Type="http://schemas.openxmlformats.org/officeDocument/2006/relationships/image" Target="../media/image1.png"/><Relationship Id="rId7" Type="http://schemas.openxmlformats.org/officeDocument/2006/relationships/image" Target="../media/image2.png"/><Relationship Id="rId8"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www.rfc-editor.org" TargetMode="External"/><Relationship Id="rId4" Type="http://schemas.openxmlformats.org/officeDocument/2006/relationships/hyperlink" Target="https://www.rfc-editor.org/rfc/rfc9000.txt" TargetMode="External"/><Relationship Id="rId5"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2.png"/><Relationship Id="rId5" Type="http://schemas.openxmlformats.org/officeDocument/2006/relationships/hyperlink" Target="https://www.rfc-editor.org/search/rfc_search.php"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70.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19.png"/><Relationship Id="rId5" Type="http://schemas.openxmlformats.org/officeDocument/2006/relationships/image" Target="../media/image18.png"/><Relationship Id="rId6"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3.png"/><Relationship Id="rId4" Type="http://schemas.openxmlformats.org/officeDocument/2006/relationships/image" Target="../media/image20.png"/><Relationship Id="rId5" Type="http://schemas.openxmlformats.org/officeDocument/2006/relationships/image" Target="../media/image25.png"/><Relationship Id="rId6" Type="http://schemas.openxmlformats.org/officeDocument/2006/relationships/hyperlink" Target="https://en.wikipedia.org/wiki/Tf%E2%80%93i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6.png"/><Relationship Id="rId4" Type="http://schemas.openxmlformats.org/officeDocument/2006/relationships/hyperlink" Target="https://www.postgresql.org/docs/current/textsearch-controls.html#TEXTSEARCH-RANKIN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39.png"/><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27.pn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36.png"/><Relationship Id="rId4" Type="http://schemas.openxmlformats.org/officeDocument/2006/relationships/image" Target="../media/image38.png"/><Relationship Id="rId5"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30.png"/><Relationship Id="rId4" Type="http://schemas.openxmlformats.org/officeDocument/2006/relationships/image" Target="../media/image33.png"/><Relationship Id="rId5"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42.png"/><Relationship Id="rId4" Type="http://schemas.openxmlformats.org/officeDocument/2006/relationships/image" Target="../media/image34.png"/><Relationship Id="rId5" Type="http://schemas.openxmlformats.org/officeDocument/2006/relationships/image" Target="../media/image39.png"/><Relationship Id="rId6"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28.png"/><Relationship Id="rId4" Type="http://schemas.openxmlformats.org/officeDocument/2006/relationships/image" Target="../media/image48.png"/><Relationship Id="rId5" Type="http://schemas.openxmlformats.org/officeDocument/2006/relationships/image" Target="../media/image27.png"/><Relationship Id="rId6" Type="http://schemas.openxmlformats.org/officeDocument/2006/relationships/image" Target="../media/image5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49.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56.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6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60.png"/><Relationship Id="rId6" Type="http://schemas.openxmlformats.org/officeDocument/2006/relationships/image" Target="../media/image6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61.png"/><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65.png"/><Relationship Id="rId4" Type="http://schemas.openxmlformats.org/officeDocument/2006/relationships/image" Target="../media/image68.png"/><Relationship Id="rId5" Type="http://schemas.openxmlformats.org/officeDocument/2006/relationships/image" Target="../media/image6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30.png"/><Relationship Id="rId4" Type="http://schemas.openxmlformats.org/officeDocument/2006/relationships/image" Target="../media/image33.png"/><Relationship Id="rId5" Type="http://schemas.openxmlformats.org/officeDocument/2006/relationships/image" Target="../media/image3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2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36.png"/><Relationship Id="rId4" Type="http://schemas.openxmlformats.org/officeDocument/2006/relationships/image" Target="../media/image38.png"/><Relationship Id="rId5"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23.png"/><Relationship Id="rId5"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hyperlink" Target="https://github.com/Tremors3/gestione-info/tree/main/workspace/docs" TargetMode="External"/><Relationship Id="rId4" Type="http://schemas.openxmlformats.org/officeDocument/2006/relationships/image" Target="../media/image67.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71.png"/><Relationship Id="rId4" Type="http://schemas.openxmlformats.org/officeDocument/2006/relationships/image" Target="../media/image5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350125"/>
            <a:ext cx="4543500" cy="1088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Grab</a:t>
            </a:r>
            <a:r>
              <a:rPr lang="it" sz="2400"/>
              <a:t>oid</a:t>
            </a:r>
            <a:r>
              <a:rPr lang="it"/>
              <a:t>RFC	</a:t>
            </a:r>
            <a:endParaRPr/>
          </a:p>
          <a:p>
            <a:pPr indent="0" lvl="0" marL="0" rtl="0" algn="l">
              <a:spcBef>
                <a:spcPts val="0"/>
              </a:spcBef>
              <a:spcAft>
                <a:spcPts val="0"/>
              </a:spcAft>
              <a:buNone/>
            </a:pPr>
            <a:r>
              <a:rPr lang="it" sz="2000"/>
              <a:t>Progetto gestione dell’informazione </a:t>
            </a:r>
            <a:endParaRPr sz="2000"/>
          </a:p>
        </p:txBody>
      </p:sp>
      <p:pic>
        <p:nvPicPr>
          <p:cNvPr id="73" name="Google Shape;73;p13" title="graboid.png"/>
          <p:cNvPicPr preferRelativeResize="0"/>
          <p:nvPr/>
        </p:nvPicPr>
        <p:blipFill>
          <a:blip r:embed="rId3">
            <a:alphaModFix/>
          </a:blip>
          <a:stretch>
            <a:fillRect/>
          </a:stretch>
        </p:blipFill>
        <p:spPr>
          <a:xfrm>
            <a:off x="3774726" y="1746592"/>
            <a:ext cx="1675569" cy="1675569"/>
          </a:xfrm>
          <a:prstGeom prst="rect">
            <a:avLst/>
          </a:prstGeom>
          <a:noFill/>
          <a:ln>
            <a:noFill/>
          </a:ln>
        </p:spPr>
      </p:pic>
      <p:pic>
        <p:nvPicPr>
          <p:cNvPr id="74" name="Google Shape;74;p13"/>
          <p:cNvPicPr preferRelativeResize="0"/>
          <p:nvPr/>
        </p:nvPicPr>
        <p:blipFill>
          <a:blip r:embed="rId4">
            <a:alphaModFix/>
          </a:blip>
          <a:stretch>
            <a:fillRect/>
          </a:stretch>
        </p:blipFill>
        <p:spPr>
          <a:xfrm>
            <a:off x="3201548" y="2264525"/>
            <a:ext cx="2821952" cy="1675549"/>
          </a:xfrm>
          <a:prstGeom prst="rect">
            <a:avLst/>
          </a:prstGeom>
          <a:noFill/>
          <a:ln>
            <a:noFill/>
          </a:ln>
        </p:spPr>
      </p:pic>
      <p:pic>
        <p:nvPicPr>
          <p:cNvPr id="75" name="Google Shape;75;p13"/>
          <p:cNvPicPr preferRelativeResize="0"/>
          <p:nvPr/>
        </p:nvPicPr>
        <p:blipFill>
          <a:blip r:embed="rId5">
            <a:alphaModFix/>
          </a:blip>
          <a:stretch>
            <a:fillRect/>
          </a:stretch>
        </p:blipFill>
        <p:spPr>
          <a:xfrm>
            <a:off x="3969455" y="2755050"/>
            <a:ext cx="1286100" cy="964800"/>
          </a:xfrm>
          <a:prstGeom prst="roundRect">
            <a:avLst>
              <a:gd fmla="val 16667" name="adj"/>
            </a:avLst>
          </a:prstGeom>
          <a:noFill/>
          <a:ln>
            <a:noFill/>
          </a:ln>
          <a:effectLst>
            <a:outerShdw blurRad="928688" rotWithShape="0" algn="bl">
              <a:schemeClr val="lt1"/>
            </a:outerShdw>
          </a:effectLst>
        </p:spPr>
      </p:pic>
      <p:pic>
        <p:nvPicPr>
          <p:cNvPr id="76" name="Google Shape;76;p13"/>
          <p:cNvPicPr preferRelativeResize="0"/>
          <p:nvPr/>
        </p:nvPicPr>
        <p:blipFill rotWithShape="1">
          <a:blip r:embed="rId6">
            <a:alphaModFix/>
          </a:blip>
          <a:srcRect b="40155" l="0" r="0" t="0"/>
          <a:stretch/>
        </p:blipFill>
        <p:spPr>
          <a:xfrm rot="5400000">
            <a:off x="-488280" y="1883551"/>
            <a:ext cx="2431900" cy="1455349"/>
          </a:xfrm>
          <a:prstGeom prst="rect">
            <a:avLst/>
          </a:prstGeom>
          <a:noFill/>
          <a:ln>
            <a:noFill/>
          </a:ln>
        </p:spPr>
      </p:pic>
      <p:pic>
        <p:nvPicPr>
          <p:cNvPr id="77" name="Google Shape;77;p13"/>
          <p:cNvPicPr preferRelativeResize="0"/>
          <p:nvPr/>
        </p:nvPicPr>
        <p:blipFill rotWithShape="1">
          <a:blip r:embed="rId6">
            <a:alphaModFix/>
          </a:blip>
          <a:srcRect b="40155" l="0" r="0" t="0"/>
          <a:stretch/>
        </p:blipFill>
        <p:spPr>
          <a:xfrm rot="-5400000">
            <a:off x="7200370" y="1883551"/>
            <a:ext cx="2431900" cy="1455349"/>
          </a:xfrm>
          <a:prstGeom prst="rect">
            <a:avLst/>
          </a:prstGeom>
          <a:noFill/>
          <a:ln>
            <a:noFill/>
          </a:ln>
        </p:spPr>
      </p:pic>
      <p:pic>
        <p:nvPicPr>
          <p:cNvPr id="78" name="Google Shape;78;p13"/>
          <p:cNvPicPr preferRelativeResize="0"/>
          <p:nvPr/>
        </p:nvPicPr>
        <p:blipFill>
          <a:blip r:embed="rId7">
            <a:alphaModFix/>
          </a:blip>
          <a:stretch>
            <a:fillRect/>
          </a:stretch>
        </p:blipFill>
        <p:spPr>
          <a:xfrm>
            <a:off x="0" y="1395275"/>
            <a:ext cx="9144000" cy="3265675"/>
          </a:xfrm>
          <a:prstGeom prst="rect">
            <a:avLst/>
          </a:prstGeom>
          <a:noFill/>
          <a:ln>
            <a:noFill/>
          </a:ln>
        </p:spPr>
      </p:pic>
      <p:pic>
        <p:nvPicPr>
          <p:cNvPr id="79" name="Google Shape;79;p13" title="graboid.png"/>
          <p:cNvPicPr preferRelativeResize="0"/>
          <p:nvPr/>
        </p:nvPicPr>
        <p:blipFill>
          <a:blip r:embed="rId3">
            <a:alphaModFix/>
          </a:blip>
          <a:stretch>
            <a:fillRect/>
          </a:stretch>
        </p:blipFill>
        <p:spPr>
          <a:xfrm flipH="1">
            <a:off x="746224" y="43850"/>
            <a:ext cx="1511001" cy="1510950"/>
          </a:xfrm>
          <a:prstGeom prst="rect">
            <a:avLst/>
          </a:prstGeom>
          <a:noFill/>
          <a:ln>
            <a:noFill/>
          </a:ln>
        </p:spPr>
      </p:pic>
      <p:pic>
        <p:nvPicPr>
          <p:cNvPr id="80" name="Google Shape;80;p13" title="whoosh_logo.png"/>
          <p:cNvPicPr preferRelativeResize="0"/>
          <p:nvPr/>
        </p:nvPicPr>
        <p:blipFill rotWithShape="1">
          <a:blip r:embed="rId8">
            <a:alphaModFix/>
          </a:blip>
          <a:srcRect b="0" l="0" r="76040" t="0"/>
          <a:stretch/>
        </p:blipFill>
        <p:spPr>
          <a:xfrm>
            <a:off x="1535935" y="1115551"/>
            <a:ext cx="323826" cy="364056"/>
          </a:xfrm>
          <a:prstGeom prst="rect">
            <a:avLst/>
          </a:prstGeom>
          <a:noFill/>
          <a:ln>
            <a:noFill/>
          </a:ln>
          <a:effectLst>
            <a:outerShdw blurRad="57150" rotWithShape="0" algn="bl" dir="5400000" dist="19050">
              <a:srgbClr val="000000">
                <a:alpha val="70000"/>
              </a:srgbClr>
            </a:outerShdw>
          </a:effectLst>
        </p:spPr>
      </p:pic>
      <p:pic>
        <p:nvPicPr>
          <p:cNvPr id="81" name="Google Shape;81;p13" title="b519532e6b6dff0ccb00acd8bfef5d24.png"/>
          <p:cNvPicPr preferRelativeResize="0"/>
          <p:nvPr/>
        </p:nvPicPr>
        <p:blipFill rotWithShape="1">
          <a:blip r:embed="rId9">
            <a:alphaModFix/>
          </a:blip>
          <a:srcRect b="24778" l="0" r="0" t="0"/>
          <a:stretch/>
        </p:blipFill>
        <p:spPr>
          <a:xfrm>
            <a:off x="1830330" y="1142744"/>
            <a:ext cx="381216" cy="279991"/>
          </a:xfrm>
          <a:prstGeom prst="rect">
            <a:avLst/>
          </a:prstGeom>
          <a:noFill/>
          <a:ln>
            <a:noFill/>
          </a:ln>
          <a:effectLst>
            <a:outerShdw blurRad="57150" rotWithShape="0" algn="bl" dir="5400000" dist="19050">
              <a:srgbClr val="000000">
                <a:alpha val="70000"/>
              </a:srgbClr>
            </a:outerShdw>
          </a:effectLst>
        </p:spPr>
      </p:pic>
      <p:pic>
        <p:nvPicPr>
          <p:cNvPr id="82" name="Google Shape;82;p13" title="lucene_logo_green_300.png"/>
          <p:cNvPicPr preferRelativeResize="0"/>
          <p:nvPr/>
        </p:nvPicPr>
        <p:blipFill rotWithShape="1">
          <a:blip r:embed="rId10">
            <a:alphaModFix/>
          </a:blip>
          <a:srcRect b="0" l="0" r="77123" t="0"/>
          <a:stretch/>
        </p:blipFill>
        <p:spPr>
          <a:xfrm>
            <a:off x="1347755" y="764395"/>
            <a:ext cx="307942" cy="300646"/>
          </a:xfrm>
          <a:prstGeom prst="rect">
            <a:avLst/>
          </a:prstGeom>
          <a:noFill/>
          <a:ln>
            <a:noFill/>
          </a:ln>
          <a:effectLst>
            <a:outerShdw blurRad="57150" rotWithShape="0" algn="bl" dir="5400000" dist="19050">
              <a:srgbClr val="000000">
                <a:alpha val="70000"/>
              </a:srgbClr>
            </a:outerShdw>
          </a:effectLst>
        </p:spPr>
      </p:pic>
      <p:sp>
        <p:nvSpPr>
          <p:cNvPr id="83" name="Google Shape;83;p13"/>
          <p:cNvSpPr txBox="1"/>
          <p:nvPr>
            <p:ph idx="1" type="subTitle"/>
          </p:nvPr>
        </p:nvSpPr>
        <p:spPr>
          <a:xfrm>
            <a:off x="2371725" y="4248150"/>
            <a:ext cx="5429700" cy="412800"/>
          </a:xfrm>
          <a:prstGeom prst="rect">
            <a:avLst/>
          </a:prstGeom>
        </p:spPr>
        <p:txBody>
          <a:bodyPr anchorCtr="0" anchor="b" bIns="91425" lIns="91425" spcFirstLastPara="1" rIns="91425" wrap="square" tIns="91425">
            <a:normAutofit lnSpcReduction="20000"/>
          </a:bodyPr>
          <a:lstStyle/>
          <a:p>
            <a:pPr indent="0" lvl="0" marL="0" rtl="0" algn="l">
              <a:spcBef>
                <a:spcPts val="0"/>
              </a:spcBef>
              <a:spcAft>
                <a:spcPts val="0"/>
              </a:spcAft>
              <a:buNone/>
            </a:pPr>
            <a:r>
              <a:rPr lang="it"/>
              <a:t>Menozzi Matteo, Turci Gabriele, Turci Sologni Enrico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8"/>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2500"/>
                                        <p:tgtEl>
                                          <p:spTgt spid="75"/>
                                        </p:tgtEl>
                                      </p:cBhvr>
                                    </p:animEffect>
                                  </p:childTnLst>
                                </p:cTn>
                              </p:par>
                            </p:childTnLst>
                          </p:cTn>
                        </p:par>
                        <p:par>
                          <p:cTn fill="hold">
                            <p:stCondLst>
                              <p:cond delay="2500"/>
                            </p:stCondLst>
                            <p:childTnLst>
                              <p:par>
                                <p:cTn fill="hold" nodeType="afterEffect" presetClass="entr" presetID="2" presetSubtype="8">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1000"/>
                                        <p:tgtEl>
                                          <p:spTgt spid="76"/>
                                        </p:tgtEl>
                                        <p:attrNameLst>
                                          <p:attrName>ppt_x</p:attrName>
                                        </p:attrNameLst>
                                      </p:cBhvr>
                                      <p:tavLst>
                                        <p:tav fmla="" tm="0">
                                          <p:val>
                                            <p:strVal val="#ppt_x-1"/>
                                          </p:val>
                                        </p:tav>
                                        <p:tav fmla="" tm="100000">
                                          <p:val>
                                            <p:strVal val="#ppt_x"/>
                                          </p:val>
                                        </p:tav>
                                      </p:tavLst>
                                    </p:anim>
                                  </p:childTnLst>
                                </p:cTn>
                              </p:par>
                            </p:childTnLst>
                          </p:cTn>
                        </p:par>
                        <p:par>
                          <p:cTn fill="hold">
                            <p:stCondLst>
                              <p:cond delay="3500"/>
                            </p:stCondLst>
                            <p:childTnLst>
                              <p:par>
                                <p:cTn fill="hold" nodeType="afterEffect" presetClass="entr" presetID="2" presetSubtype="8">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additive="base">
                                        <p:cTn dur="1200"/>
                                        <p:tgtEl>
                                          <p:spTgt spid="73"/>
                                        </p:tgtEl>
                                        <p:attrNameLst>
                                          <p:attrName>ppt_x</p:attrName>
                                        </p:attrNameLst>
                                      </p:cBhvr>
                                      <p:tavLst>
                                        <p:tav fmla="" tm="0">
                                          <p:val>
                                            <p:strVal val="#ppt_x-1"/>
                                          </p:val>
                                        </p:tav>
                                        <p:tav fmla="" tm="100000">
                                          <p:val>
                                            <p:strVal val="#ppt_x"/>
                                          </p:val>
                                        </p:tav>
                                      </p:tavLst>
                                    </p:anim>
                                  </p:childTnLst>
                                </p:cTn>
                              </p:par>
                            </p:childTnLst>
                          </p:cTn>
                        </p:par>
                        <p:par>
                          <p:cTn fill="hold">
                            <p:stCondLst>
                              <p:cond delay="4700"/>
                            </p:stCondLst>
                            <p:childTnLst>
                              <p:par>
                                <p:cTn fill="hold" nodeType="afterEffect" presetClass="exit" presetID="2" presetSubtype="8">
                                  <p:stCondLst>
                                    <p:cond delay="0"/>
                                  </p:stCondLst>
                                  <p:childTnLst>
                                    <p:anim calcmode="lin" valueType="num">
                                      <p:cBhvr additive="base">
                                        <p:cTn dur="1000"/>
                                        <p:tgtEl>
                                          <p:spTgt spid="76"/>
                                        </p:tgtEl>
                                        <p:attrNameLst>
                                          <p:attrName>ppt_x</p:attrName>
                                        </p:attrNameLst>
                                      </p:cBhvr>
                                      <p:tavLst>
                                        <p:tav fmla="" tm="0">
                                          <p:val>
                                            <p:strVal val="#ppt_x"/>
                                          </p:val>
                                        </p:tav>
                                        <p:tav fmla="" tm="100000">
                                          <p:val>
                                            <p:strVal val="#ppt_x-1"/>
                                          </p:val>
                                        </p:tav>
                                      </p:tavLst>
                                    </p:anim>
                                    <p:set>
                                      <p:cBhvr>
                                        <p:cTn dur="1" fill="hold">
                                          <p:stCondLst>
                                            <p:cond delay="1000"/>
                                          </p:stCondLst>
                                        </p:cTn>
                                        <p:tgtEl>
                                          <p:spTgt spid="76"/>
                                        </p:tgtEl>
                                        <p:attrNameLst>
                                          <p:attrName>style.visibility</p:attrName>
                                        </p:attrNameLst>
                                      </p:cBhvr>
                                      <p:to>
                                        <p:strVal val="hidden"/>
                                      </p:to>
                                    </p:set>
                                  </p:childTnLst>
                                </p:cTn>
                              </p:par>
                            </p:childTnLst>
                          </p:cTn>
                        </p:par>
                        <p:par>
                          <p:cTn fill="hold">
                            <p:stCondLst>
                              <p:cond delay="5700"/>
                            </p:stCondLst>
                            <p:childTnLst>
                              <p:par>
                                <p:cTn fill="hold" nodeType="afterEffect" presetClass="entr" presetID="23" presetSubtype="16">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1200"/>
                                        <p:tgtEl>
                                          <p:spTgt spid="74"/>
                                        </p:tgtEl>
                                        <p:attrNameLst>
                                          <p:attrName>ppt_w</p:attrName>
                                        </p:attrNameLst>
                                      </p:cBhvr>
                                      <p:tavLst>
                                        <p:tav fmla="" tm="0">
                                          <p:val>
                                            <p:strVal val="0"/>
                                          </p:val>
                                        </p:tav>
                                        <p:tav fmla="" tm="100000">
                                          <p:val>
                                            <p:strVal val="#ppt_w"/>
                                          </p:val>
                                        </p:tav>
                                      </p:tavLst>
                                    </p:anim>
                                    <p:anim calcmode="lin" valueType="num">
                                      <p:cBhvr additive="base">
                                        <p:cTn dur="1200"/>
                                        <p:tgtEl>
                                          <p:spTgt spid="74"/>
                                        </p:tgtEl>
                                        <p:attrNameLst>
                                          <p:attrName>ppt_h</p:attrName>
                                        </p:attrNameLst>
                                      </p:cBhvr>
                                      <p:tavLst>
                                        <p:tav fmla="" tm="0">
                                          <p:val>
                                            <p:strVal val="0"/>
                                          </p:val>
                                        </p:tav>
                                        <p:tav fmla="" tm="100000">
                                          <p:val>
                                            <p:strVal val="#ppt_h"/>
                                          </p:val>
                                        </p:tav>
                                      </p:tavLst>
                                    </p:anim>
                                  </p:childTnLst>
                                </p:cTn>
                              </p:par>
                            </p:childTnLst>
                          </p:cTn>
                        </p:par>
                        <p:par>
                          <p:cTn fill="hold">
                            <p:stCondLst>
                              <p:cond delay="6900"/>
                            </p:stCondLst>
                            <p:childTnLst>
                              <p:par>
                                <p:cTn fill="hold" nodeType="afterEffect" presetClass="exit" presetID="23" presetSubtype="32">
                                  <p:stCondLst>
                                    <p:cond delay="0"/>
                                  </p:stCondLst>
                                  <p:childTnLst>
                                    <p:anim calcmode="lin" valueType="num">
                                      <p:cBhvr additive="base">
                                        <p:cTn dur="1200"/>
                                        <p:tgtEl>
                                          <p:spTgt spid="75"/>
                                        </p:tgtEl>
                                        <p:attrNameLst>
                                          <p:attrName>ppt_w</p:attrName>
                                        </p:attrNameLst>
                                      </p:cBhvr>
                                      <p:tavLst>
                                        <p:tav fmla="" tm="0">
                                          <p:val>
                                            <p:strVal val="#ppt_w"/>
                                          </p:val>
                                        </p:tav>
                                        <p:tav fmla="" tm="100000">
                                          <p:val>
                                            <p:strVal val="0"/>
                                          </p:val>
                                        </p:tav>
                                      </p:tavLst>
                                    </p:anim>
                                    <p:anim calcmode="lin" valueType="num">
                                      <p:cBhvr additive="base">
                                        <p:cTn dur="1200"/>
                                        <p:tgtEl>
                                          <p:spTgt spid="75"/>
                                        </p:tgtEl>
                                        <p:attrNameLst>
                                          <p:attrName>ppt_h</p:attrName>
                                        </p:attrNameLst>
                                      </p:cBhvr>
                                      <p:tavLst>
                                        <p:tav fmla="" tm="0">
                                          <p:val>
                                            <p:strVal val="#ppt_h"/>
                                          </p:val>
                                        </p:tav>
                                        <p:tav fmla="" tm="100000">
                                          <p:val>
                                            <p:strVal val="0"/>
                                          </p:val>
                                        </p:tav>
                                      </p:tavLst>
                                    </p:anim>
                                    <p:set>
                                      <p:cBhvr>
                                        <p:cTn dur="1" fill="hold">
                                          <p:stCondLst>
                                            <p:cond delay="1200"/>
                                          </p:stCondLst>
                                        </p:cTn>
                                        <p:tgtEl>
                                          <p:spTgt spid="75"/>
                                        </p:tgtEl>
                                        <p:attrNameLst>
                                          <p:attrName>style.visibility</p:attrName>
                                        </p:attrNameLst>
                                      </p:cBhvr>
                                      <p:to>
                                        <p:strVal val="hidden"/>
                                      </p:to>
                                    </p:set>
                                  </p:childTnLst>
                                </p:cTn>
                              </p:par>
                              <p:par>
                                <p:cTn fill="hold" nodeType="withEffect" presetClass="exit" presetID="23" presetSubtype="32">
                                  <p:stCondLst>
                                    <p:cond delay="0"/>
                                  </p:stCondLst>
                                  <p:childTnLst>
                                    <p:anim calcmode="lin" valueType="num">
                                      <p:cBhvr additive="base">
                                        <p:cTn dur="1200"/>
                                        <p:tgtEl>
                                          <p:spTgt spid="74"/>
                                        </p:tgtEl>
                                        <p:attrNameLst>
                                          <p:attrName>ppt_w</p:attrName>
                                        </p:attrNameLst>
                                      </p:cBhvr>
                                      <p:tavLst>
                                        <p:tav fmla="" tm="0">
                                          <p:val>
                                            <p:strVal val="#ppt_w"/>
                                          </p:val>
                                        </p:tav>
                                        <p:tav fmla="" tm="100000">
                                          <p:val>
                                            <p:strVal val="0"/>
                                          </p:val>
                                        </p:tav>
                                      </p:tavLst>
                                    </p:anim>
                                    <p:anim calcmode="lin" valueType="num">
                                      <p:cBhvr additive="base">
                                        <p:cTn dur="1200"/>
                                        <p:tgtEl>
                                          <p:spTgt spid="74"/>
                                        </p:tgtEl>
                                        <p:attrNameLst>
                                          <p:attrName>ppt_h</p:attrName>
                                        </p:attrNameLst>
                                      </p:cBhvr>
                                      <p:tavLst>
                                        <p:tav fmla="" tm="0">
                                          <p:val>
                                            <p:strVal val="#ppt_h"/>
                                          </p:val>
                                        </p:tav>
                                        <p:tav fmla="" tm="100000">
                                          <p:val>
                                            <p:strVal val="0"/>
                                          </p:val>
                                        </p:tav>
                                      </p:tavLst>
                                    </p:anim>
                                    <p:set>
                                      <p:cBhvr>
                                        <p:cTn dur="1" fill="hold">
                                          <p:stCondLst>
                                            <p:cond delay="1200"/>
                                          </p:stCondLst>
                                        </p:cTn>
                                        <p:tgtEl>
                                          <p:spTgt spid="74"/>
                                        </p:tgtEl>
                                        <p:attrNameLst>
                                          <p:attrName>style.visibility</p:attrName>
                                        </p:attrNameLst>
                                      </p:cBhvr>
                                      <p:to>
                                        <p:strVal val="hidden"/>
                                      </p:to>
                                    </p:set>
                                  </p:childTnLst>
                                </p:cTn>
                              </p:par>
                            </p:childTnLst>
                          </p:cTn>
                        </p:par>
                        <p:par>
                          <p:cTn fill="hold">
                            <p:stCondLst>
                              <p:cond delay="8100"/>
                            </p:stCondLst>
                            <p:childTnLst>
                              <p:par>
                                <p:cTn fill="hold" nodeType="afterEffect" presetClass="entr" presetID="2" presetSubtype="2">
                                  <p:stCondLst>
                                    <p:cond delay="0"/>
                                  </p:stCondLst>
                                  <p:childTnLst>
                                    <p:set>
                                      <p:cBhvr>
                                        <p:cTn dur="1" fill="hold">
                                          <p:stCondLst>
                                            <p:cond delay="0"/>
                                          </p:stCondLst>
                                        </p:cTn>
                                        <p:tgtEl>
                                          <p:spTgt spid="77"/>
                                        </p:tgtEl>
                                        <p:attrNameLst>
                                          <p:attrName>style.visibility</p:attrName>
                                        </p:attrNameLst>
                                      </p:cBhvr>
                                      <p:to>
                                        <p:strVal val="visible"/>
                                      </p:to>
                                    </p:set>
                                    <p:anim calcmode="lin" valueType="num">
                                      <p:cBhvr additive="base">
                                        <p:cTn dur="1000"/>
                                        <p:tgtEl>
                                          <p:spTgt spid="77"/>
                                        </p:tgtEl>
                                        <p:attrNameLst>
                                          <p:attrName>ppt_x</p:attrName>
                                        </p:attrNameLst>
                                      </p:cBhvr>
                                      <p:tavLst>
                                        <p:tav fmla="" tm="0">
                                          <p:val>
                                            <p:strVal val="#ppt_x+1"/>
                                          </p:val>
                                        </p:tav>
                                        <p:tav fmla="" tm="100000">
                                          <p:val>
                                            <p:strVal val="#ppt_x"/>
                                          </p:val>
                                        </p:tav>
                                      </p:tavLst>
                                    </p:anim>
                                  </p:childTnLst>
                                </p:cTn>
                              </p:par>
                            </p:childTnLst>
                          </p:cTn>
                        </p:par>
                        <p:par>
                          <p:cTn fill="hold">
                            <p:stCondLst>
                              <p:cond delay="9100"/>
                            </p:stCondLst>
                            <p:childTnLst>
                              <p:par>
                                <p:cTn fill="hold" nodeType="afterEffect" presetClass="exit" presetID="2" presetSubtype="2">
                                  <p:stCondLst>
                                    <p:cond delay="0"/>
                                  </p:stCondLst>
                                  <p:childTnLst>
                                    <p:anim calcmode="lin" valueType="num">
                                      <p:cBhvr additive="base">
                                        <p:cTn dur="1200"/>
                                        <p:tgtEl>
                                          <p:spTgt spid="73"/>
                                        </p:tgtEl>
                                        <p:attrNameLst>
                                          <p:attrName>ppt_x</p:attrName>
                                        </p:attrNameLst>
                                      </p:cBhvr>
                                      <p:tavLst>
                                        <p:tav fmla="" tm="0">
                                          <p:val>
                                            <p:strVal val="#ppt_x"/>
                                          </p:val>
                                        </p:tav>
                                        <p:tav fmla="" tm="100000">
                                          <p:val>
                                            <p:strVal val="#ppt_x+1"/>
                                          </p:val>
                                        </p:tav>
                                      </p:tavLst>
                                    </p:anim>
                                    <p:set>
                                      <p:cBhvr>
                                        <p:cTn dur="1" fill="hold">
                                          <p:stCondLst>
                                            <p:cond delay="1200"/>
                                          </p:stCondLst>
                                        </p:cTn>
                                        <p:tgtEl>
                                          <p:spTgt spid="73"/>
                                        </p:tgtEl>
                                        <p:attrNameLst>
                                          <p:attrName>style.visibility</p:attrName>
                                        </p:attrNameLst>
                                      </p:cBhvr>
                                      <p:to>
                                        <p:strVal val="hidden"/>
                                      </p:to>
                                    </p:set>
                                  </p:childTnLst>
                                </p:cTn>
                              </p:par>
                            </p:childTnLst>
                          </p:cTn>
                        </p:par>
                        <p:par>
                          <p:cTn fill="hold">
                            <p:stCondLst>
                              <p:cond delay="10300"/>
                            </p:stCondLst>
                            <p:childTnLst>
                              <p:par>
                                <p:cTn fill="hold" nodeType="afterEffect" presetClass="exit" presetID="2" presetSubtype="2">
                                  <p:stCondLst>
                                    <p:cond delay="0"/>
                                  </p:stCondLst>
                                  <p:childTnLst>
                                    <p:anim calcmode="lin" valueType="num">
                                      <p:cBhvr additive="base">
                                        <p:cTn dur="1000"/>
                                        <p:tgtEl>
                                          <p:spTgt spid="77"/>
                                        </p:tgtEl>
                                        <p:attrNameLst>
                                          <p:attrName>ppt_x</p:attrName>
                                        </p:attrNameLst>
                                      </p:cBhvr>
                                      <p:tavLst>
                                        <p:tav fmla="" tm="0">
                                          <p:val>
                                            <p:strVal val="#ppt_x"/>
                                          </p:val>
                                        </p:tav>
                                        <p:tav fmla="" tm="100000">
                                          <p:val>
                                            <p:strVal val="#ppt_x+1"/>
                                          </p:val>
                                        </p:tav>
                                      </p:tavLst>
                                    </p:anim>
                                    <p:set>
                                      <p:cBhvr>
                                        <p:cTn dur="1" fill="hold">
                                          <p:stCondLst>
                                            <p:cond delay="1000"/>
                                          </p:stCondLst>
                                        </p:cTn>
                                        <p:tgtEl>
                                          <p:spTgt spid="7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2"/>
          <p:cNvSpPr txBox="1"/>
          <p:nvPr>
            <p:ph type="title"/>
          </p:nvPr>
        </p:nvSpPr>
        <p:spPr>
          <a:xfrm>
            <a:off x="2400250" y="454325"/>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Scelta del Dataset</a:t>
            </a:r>
            <a:endParaRPr/>
          </a:p>
        </p:txBody>
      </p:sp>
      <p:sp>
        <p:nvSpPr>
          <p:cNvPr id="146" name="Google Shape;146;p22"/>
          <p:cNvSpPr txBox="1"/>
          <p:nvPr>
            <p:ph idx="1" type="body"/>
          </p:nvPr>
        </p:nvSpPr>
        <p:spPr>
          <a:xfrm>
            <a:off x="3431063" y="1597613"/>
            <a:ext cx="4420500" cy="2922600"/>
          </a:xfrm>
          <a:prstGeom prst="rect">
            <a:avLst/>
          </a:prstGeom>
        </p:spPr>
        <p:txBody>
          <a:bodyPr anchorCtr="0" anchor="t" bIns="91425" lIns="91425" spcFirstLastPara="1" rIns="91425" wrap="square" tIns="91425">
            <a:normAutofit/>
          </a:bodyPr>
          <a:lstStyle/>
          <a:p>
            <a:pPr indent="-330200" lvl="0" marL="457200" rtl="0" algn="l">
              <a:spcBef>
                <a:spcPts val="1000"/>
              </a:spcBef>
              <a:spcAft>
                <a:spcPts val="0"/>
              </a:spcAft>
              <a:buSzPts val="1600"/>
              <a:buChar char="➢"/>
            </a:pPr>
            <a:r>
              <a:rPr lang="it" sz="1600"/>
              <a:t>F</a:t>
            </a:r>
            <a:r>
              <a:rPr lang="it" sz="1600"/>
              <a:t>acilmente accessibili (</a:t>
            </a:r>
            <a:r>
              <a:rPr lang="it" sz="1600" u="sng">
                <a:solidFill>
                  <a:schemeClr val="hlink"/>
                </a:solidFill>
                <a:hlinkClick r:id="rId3"/>
              </a:rPr>
              <a:t>www.rfc-editor.org</a:t>
            </a:r>
            <a:r>
              <a:rPr lang="it" sz="1600"/>
              <a:t>)</a:t>
            </a:r>
            <a:endParaRPr sz="1600"/>
          </a:p>
          <a:p>
            <a:pPr indent="-330200" lvl="0" marL="457200" rtl="0" algn="l">
              <a:spcBef>
                <a:spcPts val="1200"/>
              </a:spcBef>
              <a:spcAft>
                <a:spcPts val="0"/>
              </a:spcAft>
              <a:buSzPts val="1600"/>
              <a:buChar char="➢"/>
            </a:pPr>
            <a:r>
              <a:rPr lang="it" sz="1600"/>
              <a:t>Numero di documenti adeguato </a:t>
            </a:r>
            <a:r>
              <a:rPr lang="it" sz="1600"/>
              <a:t>(</a:t>
            </a:r>
            <a:r>
              <a:rPr i="1" lang="it" sz="1600"/>
              <a:t>~</a:t>
            </a:r>
            <a:r>
              <a:rPr i="1" lang="it" sz="1600">
                <a:solidFill>
                  <a:schemeClr val="dk1"/>
                </a:solidFill>
              </a:rPr>
              <a:t>8000</a:t>
            </a:r>
            <a:r>
              <a:rPr lang="it" sz="1600"/>
              <a:t>)</a:t>
            </a:r>
            <a:endParaRPr sz="1600"/>
          </a:p>
          <a:p>
            <a:pPr indent="-330200" lvl="0" marL="457200" rtl="0" algn="l">
              <a:spcBef>
                <a:spcPts val="1000"/>
              </a:spcBef>
              <a:spcAft>
                <a:spcPts val="0"/>
              </a:spcAft>
              <a:buSzPts val="1600"/>
              <a:buChar char="➢"/>
            </a:pPr>
            <a:r>
              <a:rPr lang="it" sz="1600"/>
              <a:t>Varietà di lunghezza</a:t>
            </a:r>
            <a:endParaRPr sz="1600"/>
          </a:p>
          <a:p>
            <a:pPr indent="-330200" lvl="0" marL="457200" rtl="0" algn="l">
              <a:spcBef>
                <a:spcPts val="1000"/>
              </a:spcBef>
              <a:spcAft>
                <a:spcPts val="0"/>
              </a:spcAft>
              <a:buSzPts val="1600"/>
              <a:buChar char="➢"/>
            </a:pPr>
            <a:r>
              <a:rPr lang="it" sz="1600"/>
              <a:t>Pieni di termini tecnici</a:t>
            </a:r>
            <a:endParaRPr sz="1600"/>
          </a:p>
          <a:p>
            <a:pPr indent="-330200" lvl="0" marL="457200" rtl="0" algn="l">
              <a:spcBef>
                <a:spcPts val="1000"/>
              </a:spcBef>
              <a:spcAft>
                <a:spcPts val="0"/>
              </a:spcAft>
              <a:buSzPts val="1600"/>
              <a:buChar char="➢"/>
            </a:pPr>
            <a:r>
              <a:rPr lang="it" sz="1600"/>
              <a:t>Includono metadati strutturati</a:t>
            </a:r>
            <a:endParaRPr sz="1600"/>
          </a:p>
          <a:p>
            <a:pPr indent="-330200" lvl="0" marL="457200" rtl="0" algn="l">
              <a:spcBef>
                <a:spcPts val="1000"/>
              </a:spcBef>
              <a:spcAft>
                <a:spcPts val="0"/>
              </a:spcAft>
              <a:buSzPts val="1600"/>
              <a:buChar char="➢"/>
            </a:pPr>
            <a:r>
              <a:rPr lang="it" sz="1600"/>
              <a:t>Perfetti per query complesse</a:t>
            </a:r>
            <a:endParaRPr sz="1600"/>
          </a:p>
          <a:p>
            <a:pPr indent="-330200" lvl="0" marL="457200" rtl="0" algn="l">
              <a:spcBef>
                <a:spcPts val="1000"/>
              </a:spcBef>
              <a:spcAft>
                <a:spcPts val="1200"/>
              </a:spcAft>
              <a:buSzPts val="1600"/>
              <a:buChar char="➢"/>
            </a:pPr>
            <a:r>
              <a:rPr lang="it" sz="1600"/>
              <a:t>Quantità degli argomenti trattati</a:t>
            </a:r>
            <a:endParaRPr sz="1600"/>
          </a:p>
        </p:txBody>
      </p:sp>
      <p:sp>
        <p:nvSpPr>
          <p:cNvPr id="147" name="Google Shape;147;p22"/>
          <p:cNvSpPr txBox="1"/>
          <p:nvPr/>
        </p:nvSpPr>
        <p:spPr>
          <a:xfrm>
            <a:off x="2495550" y="4743300"/>
            <a:ext cx="567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Lato"/>
                <a:ea typeface="Lato"/>
                <a:cs typeface="Lato"/>
                <a:sym typeface="Lato"/>
              </a:rPr>
              <a:t>i.e. </a:t>
            </a:r>
            <a:r>
              <a:rPr lang="it">
                <a:latin typeface="Lato"/>
                <a:ea typeface="Lato"/>
                <a:cs typeface="Lato"/>
                <a:sym typeface="Lato"/>
              </a:rPr>
              <a:t>per farsi un’idea, visionare </a:t>
            </a:r>
            <a:r>
              <a:rPr lang="it">
                <a:latin typeface="Lato"/>
                <a:ea typeface="Lato"/>
                <a:cs typeface="Lato"/>
                <a:sym typeface="Lato"/>
              </a:rPr>
              <a:t>l’RFC del documento </a:t>
            </a:r>
            <a:r>
              <a:rPr lang="it" u="sng">
                <a:solidFill>
                  <a:schemeClr val="hlink"/>
                </a:solidFill>
                <a:latin typeface="Lato"/>
                <a:ea typeface="Lato"/>
                <a:cs typeface="Lato"/>
                <a:sym typeface="Lato"/>
                <a:hlinkClick r:id="rId4"/>
              </a:rPr>
              <a:t>numero 9000</a:t>
            </a:r>
            <a:r>
              <a:rPr lang="it">
                <a:latin typeface="Lato"/>
                <a:ea typeface="Lato"/>
                <a:cs typeface="Lato"/>
                <a:sym typeface="Lato"/>
              </a:rPr>
              <a:t>.</a:t>
            </a:r>
            <a:endParaRPr>
              <a:latin typeface="Lato"/>
              <a:ea typeface="Lato"/>
              <a:cs typeface="Lato"/>
              <a:sym typeface="Lato"/>
            </a:endParaRPr>
          </a:p>
        </p:txBody>
      </p:sp>
      <p:pic>
        <p:nvPicPr>
          <p:cNvPr id="148" name="Google Shape;148;p22"/>
          <p:cNvPicPr preferRelativeResize="0"/>
          <p:nvPr/>
        </p:nvPicPr>
        <p:blipFill>
          <a:blip r:embed="rId5">
            <a:alphaModFix/>
          </a:blip>
          <a:stretch>
            <a:fillRect/>
          </a:stretch>
        </p:blipFill>
        <p:spPr>
          <a:xfrm>
            <a:off x="79662" y="105200"/>
            <a:ext cx="2284363" cy="4933099"/>
          </a:xfrm>
          <a:prstGeom prst="rect">
            <a:avLst/>
          </a:prstGeom>
          <a:noFill/>
          <a:ln>
            <a:noFill/>
          </a:ln>
        </p:spPr>
      </p:pic>
      <p:sp>
        <p:nvSpPr>
          <p:cNvPr id="149" name="Google Shape;149;p22"/>
          <p:cNvSpPr txBox="1"/>
          <p:nvPr/>
        </p:nvSpPr>
        <p:spPr>
          <a:xfrm>
            <a:off x="2400259" y="993075"/>
            <a:ext cx="63216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it" sz="2100">
                <a:solidFill>
                  <a:schemeClr val="dk1"/>
                </a:solidFill>
                <a:latin typeface="Lato"/>
                <a:ea typeface="Lato"/>
                <a:cs typeface="Lato"/>
                <a:sym typeface="Lato"/>
              </a:rPr>
              <a:t>Request For Comments (RFC)</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3"/>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Costruzione del Dataset</a:t>
            </a:r>
            <a:endParaRPr/>
          </a:p>
        </p:txBody>
      </p:sp>
      <p:sp>
        <p:nvSpPr>
          <p:cNvPr id="155" name="Google Shape;155;p23"/>
          <p:cNvSpPr txBox="1"/>
          <p:nvPr>
            <p:ph idx="1" type="body"/>
          </p:nvPr>
        </p:nvSpPr>
        <p:spPr>
          <a:xfrm>
            <a:off x="2400250" y="1114800"/>
            <a:ext cx="6530400" cy="506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1200"/>
              </a:spcAft>
              <a:buNone/>
            </a:pPr>
            <a:r>
              <a:rPr b="1" lang="it" sz="2000">
                <a:solidFill>
                  <a:schemeClr val="dk1"/>
                </a:solidFill>
              </a:rPr>
              <a:t>Dataset personalizzato realizzato attraverso lo scraping</a:t>
            </a:r>
            <a:r>
              <a:rPr b="1" lang="it" sz="2100">
                <a:solidFill>
                  <a:schemeClr val="dk1"/>
                </a:solidFill>
              </a:rPr>
              <a:t> </a:t>
            </a:r>
            <a:endParaRPr sz="1600"/>
          </a:p>
        </p:txBody>
      </p:sp>
      <p:pic>
        <p:nvPicPr>
          <p:cNvPr id="156" name="Google Shape;156;p23"/>
          <p:cNvPicPr preferRelativeResize="0"/>
          <p:nvPr/>
        </p:nvPicPr>
        <p:blipFill>
          <a:blip r:embed="rId3">
            <a:alphaModFix/>
          </a:blip>
          <a:stretch>
            <a:fillRect/>
          </a:stretch>
        </p:blipFill>
        <p:spPr>
          <a:xfrm>
            <a:off x="91825" y="534851"/>
            <a:ext cx="2190674" cy="4385687"/>
          </a:xfrm>
          <a:prstGeom prst="rect">
            <a:avLst/>
          </a:prstGeom>
          <a:noFill/>
          <a:ln>
            <a:noFill/>
          </a:ln>
        </p:spPr>
      </p:pic>
      <p:pic>
        <p:nvPicPr>
          <p:cNvPr id="157" name="Google Shape;157;p23"/>
          <p:cNvPicPr preferRelativeResize="0"/>
          <p:nvPr/>
        </p:nvPicPr>
        <p:blipFill>
          <a:blip r:embed="rId4">
            <a:alphaModFix/>
          </a:blip>
          <a:stretch>
            <a:fillRect/>
          </a:stretch>
        </p:blipFill>
        <p:spPr>
          <a:xfrm>
            <a:off x="2464688" y="3755475"/>
            <a:ext cx="6257174" cy="845625"/>
          </a:xfrm>
          <a:prstGeom prst="rect">
            <a:avLst/>
          </a:prstGeom>
          <a:noFill/>
          <a:ln cap="flat" cmpd="sng" w="9525">
            <a:solidFill>
              <a:schemeClr val="dk2"/>
            </a:solidFill>
            <a:prstDash val="solid"/>
            <a:round/>
            <a:headEnd len="sm" w="sm" type="none"/>
            <a:tailEnd len="sm" w="sm" type="none"/>
          </a:ln>
        </p:spPr>
      </p:pic>
      <p:sp>
        <p:nvSpPr>
          <p:cNvPr id="158" name="Google Shape;158;p23"/>
          <p:cNvSpPr txBox="1"/>
          <p:nvPr/>
        </p:nvSpPr>
        <p:spPr>
          <a:xfrm>
            <a:off x="4597825" y="1620900"/>
            <a:ext cx="4469700" cy="2022000"/>
          </a:xfrm>
          <a:prstGeom prst="rect">
            <a:avLst/>
          </a:prstGeom>
          <a:noFill/>
          <a:ln>
            <a:noFill/>
          </a:ln>
        </p:spPr>
        <p:txBody>
          <a:bodyPr anchorCtr="0" anchor="t" bIns="91425" lIns="91425" spcFirstLastPara="1" rIns="91425" wrap="square" tIns="91425">
            <a:spAutoFit/>
          </a:bodyPr>
          <a:lstStyle/>
          <a:p>
            <a:pPr indent="-311150" lvl="0" marL="457200" rtl="0" algn="just">
              <a:lnSpc>
                <a:spcPct val="115000"/>
              </a:lnSpc>
              <a:spcBef>
                <a:spcPts val="1000"/>
              </a:spcBef>
              <a:spcAft>
                <a:spcPts val="0"/>
              </a:spcAft>
              <a:buSzPts val="1300"/>
              <a:buFont typeface="Lato"/>
              <a:buChar char="➢"/>
            </a:pPr>
            <a:r>
              <a:rPr lang="it" sz="1300">
                <a:solidFill>
                  <a:schemeClr val="dk2"/>
                </a:solidFill>
                <a:latin typeface="Lato"/>
                <a:ea typeface="Lato"/>
                <a:cs typeface="Lato"/>
                <a:sym typeface="Lato"/>
              </a:rPr>
              <a:t>Vengono raccolti i </a:t>
            </a:r>
            <a:r>
              <a:rPr b="1" lang="it" sz="1300">
                <a:solidFill>
                  <a:schemeClr val="dk1"/>
                </a:solidFill>
                <a:latin typeface="Lato"/>
                <a:ea typeface="Lato"/>
                <a:cs typeface="Lato"/>
                <a:sym typeface="Lato"/>
              </a:rPr>
              <a:t>metadati </a:t>
            </a:r>
            <a:r>
              <a:rPr lang="it" sz="1300">
                <a:solidFill>
                  <a:schemeClr val="dk2"/>
                </a:solidFill>
                <a:latin typeface="Lato"/>
                <a:ea typeface="Lato"/>
                <a:cs typeface="Lato"/>
                <a:sym typeface="Lato"/>
              </a:rPr>
              <a:t>(</a:t>
            </a:r>
            <a:r>
              <a:rPr i="1" lang="it" sz="1300">
                <a:solidFill>
                  <a:schemeClr val="dk2"/>
                </a:solidFill>
                <a:latin typeface="Lato"/>
                <a:ea typeface="Lato"/>
                <a:cs typeface="Lato"/>
                <a:sym typeface="Lato"/>
              </a:rPr>
              <a:t>numero rfc</a:t>
            </a:r>
            <a:r>
              <a:rPr lang="it" sz="1300">
                <a:solidFill>
                  <a:schemeClr val="dk2"/>
                </a:solidFill>
                <a:latin typeface="Lato"/>
                <a:ea typeface="Lato"/>
                <a:cs typeface="Lato"/>
                <a:sym typeface="Lato"/>
              </a:rPr>
              <a:t>, </a:t>
            </a:r>
            <a:r>
              <a:rPr i="1" lang="it" sz="1300">
                <a:solidFill>
                  <a:schemeClr val="dk2"/>
                </a:solidFill>
                <a:latin typeface="Lato"/>
                <a:ea typeface="Lato"/>
                <a:cs typeface="Lato"/>
                <a:sym typeface="Lato"/>
              </a:rPr>
              <a:t>titolo</a:t>
            </a:r>
            <a:r>
              <a:rPr lang="it" sz="1300">
                <a:solidFill>
                  <a:schemeClr val="dk2"/>
                </a:solidFill>
                <a:latin typeface="Lato"/>
                <a:ea typeface="Lato"/>
                <a:cs typeface="Lato"/>
                <a:sym typeface="Lato"/>
              </a:rPr>
              <a:t>, </a:t>
            </a:r>
            <a:r>
              <a:rPr i="1" lang="it" sz="1300">
                <a:solidFill>
                  <a:schemeClr val="dk2"/>
                </a:solidFill>
                <a:latin typeface="Lato"/>
                <a:ea typeface="Lato"/>
                <a:cs typeface="Lato"/>
                <a:sym typeface="Lato"/>
              </a:rPr>
              <a:t>autori</a:t>
            </a:r>
            <a:r>
              <a:rPr lang="it" sz="1300">
                <a:solidFill>
                  <a:schemeClr val="dk2"/>
                </a:solidFill>
                <a:latin typeface="Lato"/>
                <a:ea typeface="Lato"/>
                <a:cs typeface="Lato"/>
                <a:sym typeface="Lato"/>
              </a:rPr>
              <a:t>, …) dalla funzionalità di </a:t>
            </a:r>
            <a:r>
              <a:rPr lang="it" sz="1300" u="sng">
                <a:solidFill>
                  <a:schemeClr val="hlink"/>
                </a:solidFill>
                <a:latin typeface="Lato"/>
                <a:ea typeface="Lato"/>
                <a:cs typeface="Lato"/>
                <a:sym typeface="Lato"/>
                <a:hlinkClick r:id="rId5"/>
              </a:rPr>
              <a:t>ricerca avanzata</a:t>
            </a:r>
            <a:r>
              <a:rPr lang="it" sz="1300">
                <a:latin typeface="Lato"/>
                <a:ea typeface="Lato"/>
                <a:cs typeface="Lato"/>
                <a:sym typeface="Lato"/>
              </a:rPr>
              <a:t> di RFC Editor</a:t>
            </a:r>
            <a:r>
              <a:rPr lang="it" sz="1300">
                <a:solidFill>
                  <a:schemeClr val="dk2"/>
                </a:solidFill>
                <a:latin typeface="Lato"/>
                <a:ea typeface="Lato"/>
                <a:cs typeface="Lato"/>
                <a:sym typeface="Lato"/>
              </a:rPr>
              <a:t>;</a:t>
            </a:r>
            <a:endParaRPr sz="1300">
              <a:solidFill>
                <a:schemeClr val="dk2"/>
              </a:solidFill>
              <a:latin typeface="Lato"/>
              <a:ea typeface="Lato"/>
              <a:cs typeface="Lato"/>
              <a:sym typeface="Lato"/>
            </a:endParaRPr>
          </a:p>
          <a:p>
            <a:pPr indent="-311150" lvl="0" marL="457200" rtl="0" algn="just">
              <a:lnSpc>
                <a:spcPct val="115000"/>
              </a:lnSpc>
              <a:spcBef>
                <a:spcPts val="1000"/>
              </a:spcBef>
              <a:spcAft>
                <a:spcPts val="0"/>
              </a:spcAft>
              <a:buClr>
                <a:schemeClr val="dk2"/>
              </a:buClr>
              <a:buSzPts val="1300"/>
              <a:buFont typeface="Lato"/>
              <a:buChar char="➢"/>
            </a:pPr>
            <a:r>
              <a:rPr lang="it" sz="1300">
                <a:solidFill>
                  <a:schemeClr val="dk2"/>
                </a:solidFill>
                <a:latin typeface="Lato"/>
                <a:ea typeface="Lato"/>
                <a:cs typeface="Lato"/>
                <a:sym typeface="Lato"/>
              </a:rPr>
              <a:t>Successivamente, se i metadati sono conformi alle aspettative, vengono scaricati i </a:t>
            </a:r>
            <a:r>
              <a:rPr b="1" lang="it" sz="1300">
                <a:solidFill>
                  <a:schemeClr val="dk1"/>
                </a:solidFill>
                <a:latin typeface="Lato"/>
                <a:ea typeface="Lato"/>
                <a:cs typeface="Lato"/>
                <a:sym typeface="Lato"/>
              </a:rPr>
              <a:t>corpi </a:t>
            </a:r>
            <a:r>
              <a:rPr lang="it" sz="1300">
                <a:solidFill>
                  <a:schemeClr val="dk2"/>
                </a:solidFill>
                <a:latin typeface="Lato"/>
                <a:ea typeface="Lato"/>
                <a:cs typeface="Lato"/>
                <a:sym typeface="Lato"/>
              </a:rPr>
              <a:t>dei documenti.</a:t>
            </a:r>
            <a:endParaRPr sz="1300">
              <a:solidFill>
                <a:schemeClr val="dk2"/>
              </a:solidFill>
              <a:latin typeface="Lato"/>
              <a:ea typeface="Lato"/>
              <a:cs typeface="Lato"/>
              <a:sym typeface="Lato"/>
            </a:endParaRPr>
          </a:p>
          <a:p>
            <a:pPr indent="-311150" lvl="0" marL="457200" rtl="0" algn="just">
              <a:lnSpc>
                <a:spcPct val="115000"/>
              </a:lnSpc>
              <a:spcBef>
                <a:spcPts val="1000"/>
              </a:spcBef>
              <a:spcAft>
                <a:spcPts val="0"/>
              </a:spcAft>
              <a:buClr>
                <a:schemeClr val="dk2"/>
              </a:buClr>
              <a:buSzPts val="1300"/>
              <a:buFont typeface="Lato"/>
              <a:buChar char="➢"/>
            </a:pPr>
            <a:r>
              <a:rPr lang="it" sz="1300">
                <a:solidFill>
                  <a:schemeClr val="dk2"/>
                </a:solidFill>
                <a:latin typeface="Lato"/>
                <a:ea typeface="Lato"/>
                <a:cs typeface="Lato"/>
                <a:sym typeface="Lato"/>
              </a:rPr>
              <a:t>Infine i metadati e il corpo dei documenti vengono unificati in un unico </a:t>
            </a:r>
            <a:r>
              <a:rPr b="1" lang="it" sz="1300">
                <a:solidFill>
                  <a:schemeClr val="dk1"/>
                </a:solidFill>
                <a:latin typeface="Lato"/>
                <a:ea typeface="Lato"/>
                <a:cs typeface="Lato"/>
                <a:sym typeface="Lato"/>
              </a:rPr>
              <a:t>dataset </a:t>
            </a:r>
            <a:r>
              <a:rPr lang="it" sz="1300">
                <a:solidFill>
                  <a:schemeClr val="dk2"/>
                </a:solidFill>
                <a:latin typeface="Lato"/>
                <a:ea typeface="Lato"/>
                <a:cs typeface="Lato"/>
                <a:sym typeface="Lato"/>
              </a:rPr>
              <a:t>in formato JSON.</a:t>
            </a:r>
            <a:endParaRPr sz="1300">
              <a:solidFill>
                <a:schemeClr val="dk2"/>
              </a:solidFill>
              <a:latin typeface="Lato"/>
              <a:ea typeface="Lato"/>
              <a:cs typeface="Lato"/>
              <a:sym typeface="Lato"/>
            </a:endParaRPr>
          </a:p>
        </p:txBody>
      </p:sp>
      <p:sp>
        <p:nvSpPr>
          <p:cNvPr id="159" name="Google Shape;159;p23"/>
          <p:cNvSpPr txBox="1"/>
          <p:nvPr/>
        </p:nvSpPr>
        <p:spPr>
          <a:xfrm>
            <a:off x="2469300" y="2033400"/>
            <a:ext cx="2117400" cy="615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000"/>
              </a:spcBef>
              <a:spcAft>
                <a:spcPts val="0"/>
              </a:spcAft>
              <a:buNone/>
            </a:pPr>
            <a:r>
              <a:rPr lang="it" sz="1300">
                <a:solidFill>
                  <a:schemeClr val="dk2"/>
                </a:solidFill>
                <a:latin typeface="Lato"/>
                <a:ea typeface="Lato"/>
                <a:cs typeface="Lato"/>
                <a:sym typeface="Lato"/>
              </a:rPr>
              <a:t>Chi si occupa di scaricare e formattare i documenti?</a:t>
            </a:r>
            <a:endParaRPr b="1" sz="1300">
              <a:solidFill>
                <a:schemeClr val="dk1"/>
              </a:solidFill>
              <a:latin typeface="Lato"/>
              <a:ea typeface="Lato"/>
              <a:cs typeface="Lato"/>
              <a:sym typeface="Lato"/>
            </a:endParaRPr>
          </a:p>
        </p:txBody>
      </p:sp>
      <p:sp>
        <p:nvSpPr>
          <p:cNvPr id="160" name="Google Shape;160;p23"/>
          <p:cNvSpPr txBox="1"/>
          <p:nvPr/>
        </p:nvSpPr>
        <p:spPr>
          <a:xfrm>
            <a:off x="3062700" y="2613750"/>
            <a:ext cx="9306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it" sz="2000">
                <a:solidFill>
                  <a:schemeClr val="dk1"/>
                </a:solidFill>
                <a:latin typeface="Lato"/>
                <a:ea typeface="Lato"/>
                <a:cs typeface="Lato"/>
                <a:sym typeface="Lato"/>
              </a:rPr>
              <a:t>Parser</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4"/>
          <p:cNvSpPr txBox="1"/>
          <p:nvPr>
            <p:ph type="title"/>
          </p:nvPr>
        </p:nvSpPr>
        <p:spPr>
          <a:xfrm>
            <a:off x="2400250" y="575950"/>
            <a:ext cx="6321600" cy="555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Formato del dataset</a:t>
            </a:r>
            <a:endParaRPr/>
          </a:p>
        </p:txBody>
      </p:sp>
      <p:sp>
        <p:nvSpPr>
          <p:cNvPr id="166" name="Google Shape;166;p24"/>
          <p:cNvSpPr txBox="1"/>
          <p:nvPr>
            <p:ph idx="1" type="body"/>
          </p:nvPr>
        </p:nvSpPr>
        <p:spPr>
          <a:xfrm>
            <a:off x="2400250" y="1081500"/>
            <a:ext cx="6686700" cy="506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1200"/>
              </a:spcAft>
              <a:buNone/>
            </a:pPr>
            <a:r>
              <a:rPr b="1" lang="it" sz="2000">
                <a:solidFill>
                  <a:schemeClr val="dk1"/>
                </a:solidFill>
              </a:rPr>
              <a:t>Documento rappresentato in Json come elenco di campi</a:t>
            </a:r>
            <a:r>
              <a:rPr b="1" lang="it" sz="2100">
                <a:solidFill>
                  <a:schemeClr val="dk1"/>
                </a:solidFill>
              </a:rPr>
              <a:t> </a:t>
            </a:r>
            <a:endParaRPr sz="1600"/>
          </a:p>
        </p:txBody>
      </p:sp>
      <p:pic>
        <p:nvPicPr>
          <p:cNvPr id="167" name="Google Shape;167;p24"/>
          <p:cNvPicPr preferRelativeResize="0"/>
          <p:nvPr/>
        </p:nvPicPr>
        <p:blipFill>
          <a:blip r:embed="rId3">
            <a:alphaModFix/>
          </a:blip>
          <a:stretch>
            <a:fillRect/>
          </a:stretch>
        </p:blipFill>
        <p:spPr>
          <a:xfrm>
            <a:off x="2514025" y="1587600"/>
            <a:ext cx="5040851" cy="3135750"/>
          </a:xfrm>
          <a:prstGeom prst="rect">
            <a:avLst/>
          </a:prstGeom>
          <a:noFill/>
          <a:ln>
            <a:noFill/>
          </a:ln>
        </p:spPr>
      </p:pic>
      <p:pic>
        <p:nvPicPr>
          <p:cNvPr id="168" name="Google Shape;168;p24"/>
          <p:cNvPicPr preferRelativeResize="0"/>
          <p:nvPr/>
        </p:nvPicPr>
        <p:blipFill>
          <a:blip r:embed="rId4">
            <a:alphaModFix/>
          </a:blip>
          <a:stretch>
            <a:fillRect/>
          </a:stretch>
        </p:blipFill>
        <p:spPr>
          <a:xfrm>
            <a:off x="91825" y="534851"/>
            <a:ext cx="2190674" cy="438568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5"/>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it"/>
              <a:t>Query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6"/>
          <p:cNvSpPr txBox="1"/>
          <p:nvPr>
            <p:ph idx="1" type="body"/>
          </p:nvPr>
        </p:nvSpPr>
        <p:spPr>
          <a:xfrm>
            <a:off x="505375" y="1570300"/>
            <a:ext cx="4212000" cy="3047400"/>
          </a:xfrm>
          <a:prstGeom prst="rect">
            <a:avLst/>
          </a:prstGeom>
        </p:spPr>
        <p:txBody>
          <a:bodyPr anchorCtr="0" anchor="t" bIns="91425" lIns="91425" spcFirstLastPara="1" rIns="91425" wrap="square" tIns="91425">
            <a:normAutofit lnSpcReduction="20000"/>
          </a:bodyPr>
          <a:lstStyle/>
          <a:p>
            <a:pPr indent="-342900" lvl="0" marL="457200" rtl="0" algn="l">
              <a:lnSpc>
                <a:spcPct val="200000"/>
              </a:lnSpc>
              <a:spcBef>
                <a:spcPts val="0"/>
              </a:spcBef>
              <a:spcAft>
                <a:spcPts val="0"/>
              </a:spcAft>
              <a:buSzPts val="1800"/>
              <a:buChar char="➢"/>
            </a:pPr>
            <a:r>
              <a:rPr lang="it"/>
              <a:t>Varietà di lunghezza:</a:t>
            </a:r>
            <a:endParaRPr/>
          </a:p>
          <a:p>
            <a:pPr indent="-317500" lvl="1" marL="914400" rtl="0" algn="l">
              <a:lnSpc>
                <a:spcPct val="200000"/>
              </a:lnSpc>
              <a:spcBef>
                <a:spcPts val="0"/>
              </a:spcBef>
              <a:spcAft>
                <a:spcPts val="0"/>
              </a:spcAft>
              <a:buSzPts val="1400"/>
              <a:buChar char="○"/>
            </a:pPr>
            <a:r>
              <a:rPr i="1" lang="it"/>
              <a:t>Più corte</a:t>
            </a:r>
            <a:r>
              <a:rPr lang="it"/>
              <a:t> / </a:t>
            </a:r>
            <a:r>
              <a:rPr i="1" lang="it"/>
              <a:t>più lunghe</a:t>
            </a:r>
            <a:endParaRPr i="1"/>
          </a:p>
          <a:p>
            <a:pPr indent="-342900" lvl="0" marL="457200" rtl="0" algn="l">
              <a:lnSpc>
                <a:spcPct val="200000"/>
              </a:lnSpc>
              <a:spcBef>
                <a:spcPts val="0"/>
              </a:spcBef>
              <a:spcAft>
                <a:spcPts val="0"/>
              </a:spcAft>
              <a:buSzPts val="1800"/>
              <a:buChar char="➢"/>
            </a:pPr>
            <a:r>
              <a:rPr lang="it"/>
              <a:t>Suddivise in categorie:</a:t>
            </a:r>
            <a:endParaRPr/>
          </a:p>
          <a:p>
            <a:pPr indent="-317500" lvl="1" marL="914400" rtl="0" algn="l">
              <a:lnSpc>
                <a:spcPct val="200000"/>
              </a:lnSpc>
              <a:spcBef>
                <a:spcPts val="0"/>
              </a:spcBef>
              <a:spcAft>
                <a:spcPts val="0"/>
              </a:spcAft>
              <a:buSzPts val="1400"/>
              <a:buChar char="○"/>
            </a:pPr>
            <a:r>
              <a:rPr i="1" lang="it"/>
              <a:t>Generali </a:t>
            </a:r>
            <a:r>
              <a:rPr lang="it"/>
              <a:t>/ </a:t>
            </a:r>
            <a:r>
              <a:rPr i="1" lang="it"/>
              <a:t>specifiche</a:t>
            </a:r>
            <a:endParaRPr i="1"/>
          </a:p>
          <a:p>
            <a:pPr indent="-342900" lvl="0" marL="457200" rtl="0" algn="l">
              <a:lnSpc>
                <a:spcPct val="200000"/>
              </a:lnSpc>
              <a:spcBef>
                <a:spcPts val="0"/>
              </a:spcBef>
              <a:spcAft>
                <a:spcPts val="0"/>
              </a:spcAft>
              <a:buSzPts val="1800"/>
              <a:buChar char="➢"/>
            </a:pPr>
            <a:r>
              <a:rPr lang="it"/>
              <a:t>Tre di loro sono multicampo:</a:t>
            </a:r>
            <a:endParaRPr/>
          </a:p>
          <a:p>
            <a:pPr indent="-317500" lvl="1" marL="914400" rtl="0" algn="l">
              <a:spcBef>
                <a:spcPts val="0"/>
              </a:spcBef>
              <a:spcAft>
                <a:spcPts val="0"/>
              </a:spcAft>
              <a:buSzPts val="1400"/>
              <a:buChar char="○"/>
            </a:pPr>
            <a:r>
              <a:rPr i="1" lang="it"/>
              <a:t>Title</a:t>
            </a:r>
            <a:endParaRPr i="1"/>
          </a:p>
          <a:p>
            <a:pPr indent="-317500" lvl="1" marL="914400" rtl="0" algn="l">
              <a:spcBef>
                <a:spcPts val="0"/>
              </a:spcBef>
              <a:spcAft>
                <a:spcPts val="0"/>
              </a:spcAft>
              <a:buSzPts val="1400"/>
              <a:buChar char="○"/>
            </a:pPr>
            <a:r>
              <a:rPr i="1" lang="it"/>
              <a:t>Abstract</a:t>
            </a:r>
            <a:endParaRPr i="1"/>
          </a:p>
          <a:p>
            <a:pPr indent="-317500" lvl="1" marL="914400" rtl="0" algn="l">
              <a:spcBef>
                <a:spcPts val="0"/>
              </a:spcBef>
              <a:spcAft>
                <a:spcPts val="0"/>
              </a:spcAft>
              <a:buSzPts val="1400"/>
              <a:buChar char="○"/>
            </a:pPr>
            <a:r>
              <a:rPr i="1" lang="it"/>
              <a:t>Keywords</a:t>
            </a:r>
            <a:endParaRPr i="1"/>
          </a:p>
        </p:txBody>
      </p:sp>
      <p:sp>
        <p:nvSpPr>
          <p:cNvPr id="179" name="Google Shape;179;p26"/>
          <p:cNvSpPr txBox="1"/>
          <p:nvPr/>
        </p:nvSpPr>
        <p:spPr>
          <a:xfrm>
            <a:off x="301525" y="931450"/>
            <a:ext cx="64005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it" sz="2100">
                <a:solidFill>
                  <a:schemeClr val="dk1"/>
                </a:solidFill>
                <a:latin typeface="Lato"/>
                <a:ea typeface="Lato"/>
                <a:cs typeface="Lato"/>
                <a:sym typeface="Lato"/>
              </a:rPr>
              <a:t>10 query che mettono alla prova i sistemi sviluppati</a:t>
            </a:r>
            <a:endParaRPr/>
          </a:p>
        </p:txBody>
      </p:sp>
      <p:pic>
        <p:nvPicPr>
          <p:cNvPr id="180" name="Google Shape;180;p26" title="database_search_regular_icon_205400.png"/>
          <p:cNvPicPr preferRelativeResize="0"/>
          <p:nvPr/>
        </p:nvPicPr>
        <p:blipFill>
          <a:blip r:embed="rId3">
            <a:alphaModFix/>
          </a:blip>
          <a:stretch>
            <a:fillRect/>
          </a:stretch>
        </p:blipFill>
        <p:spPr>
          <a:xfrm>
            <a:off x="7081675" y="579675"/>
            <a:ext cx="1211450" cy="1211450"/>
          </a:xfrm>
          <a:prstGeom prst="rect">
            <a:avLst/>
          </a:prstGeom>
          <a:noFill/>
          <a:ln>
            <a:noFill/>
          </a:ln>
          <a:effectLst>
            <a:outerShdw blurRad="57150" rotWithShape="0" algn="bl" dir="5400000" dist="19050">
              <a:srgbClr val="000000">
                <a:alpha val="50000"/>
              </a:srgbClr>
            </a:outerShdw>
          </a:effectLst>
        </p:spPr>
      </p:pic>
      <p:sp>
        <p:nvSpPr>
          <p:cNvPr id="181" name="Google Shape;181;p26"/>
          <p:cNvSpPr txBox="1"/>
          <p:nvPr>
            <p:ph type="title"/>
          </p:nvPr>
        </p:nvSpPr>
        <p:spPr>
          <a:xfrm>
            <a:off x="301525" y="454900"/>
            <a:ext cx="4619700" cy="507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Caratteristiche delle query</a:t>
            </a:r>
            <a:endParaRPr/>
          </a:p>
        </p:txBody>
      </p:sp>
      <p:sp>
        <p:nvSpPr>
          <p:cNvPr id="182" name="Google Shape;182;p26"/>
          <p:cNvSpPr txBox="1"/>
          <p:nvPr>
            <p:ph idx="1" type="body"/>
          </p:nvPr>
        </p:nvSpPr>
        <p:spPr>
          <a:xfrm>
            <a:off x="4779125" y="2550200"/>
            <a:ext cx="3234300" cy="1341300"/>
          </a:xfrm>
          <a:prstGeom prst="rect">
            <a:avLst/>
          </a:prstGeom>
        </p:spPr>
        <p:txBody>
          <a:bodyPr anchorCtr="0" anchor="t" bIns="91425" lIns="91425" spcFirstLastPara="1" rIns="91425" wrap="square" tIns="91425">
            <a:normAutofit/>
          </a:bodyPr>
          <a:lstStyle/>
          <a:p>
            <a:pPr indent="-317500" lvl="0" marL="457200" rtl="0" algn="l">
              <a:lnSpc>
                <a:spcPct val="115000"/>
              </a:lnSpc>
              <a:spcBef>
                <a:spcPts val="1000"/>
              </a:spcBef>
              <a:spcAft>
                <a:spcPts val="0"/>
              </a:spcAft>
              <a:buSzPts val="1400"/>
              <a:buAutoNum type="arabicPeriod"/>
            </a:pPr>
            <a:r>
              <a:rPr lang="it" sz="1400"/>
              <a:t>Ottenere i risultati per calcolare il </a:t>
            </a:r>
            <a:r>
              <a:rPr lang="it" sz="1400">
                <a:solidFill>
                  <a:schemeClr val="dk1"/>
                </a:solidFill>
              </a:rPr>
              <a:t>benchmark</a:t>
            </a:r>
            <a:r>
              <a:rPr lang="it" sz="1400"/>
              <a:t>;</a:t>
            </a:r>
            <a:endParaRPr sz="1400"/>
          </a:p>
          <a:p>
            <a:pPr indent="-317500" lvl="0" marL="457200" rtl="0" algn="l">
              <a:lnSpc>
                <a:spcPct val="115000"/>
              </a:lnSpc>
              <a:spcBef>
                <a:spcPts val="1200"/>
              </a:spcBef>
              <a:spcAft>
                <a:spcPts val="1200"/>
              </a:spcAft>
              <a:buSzPts val="1400"/>
              <a:buAutoNum type="arabicPeriod"/>
            </a:pPr>
            <a:r>
              <a:rPr lang="it" sz="1400"/>
              <a:t>Ottenere i risultati dei tre sistemi (</a:t>
            </a:r>
            <a:r>
              <a:rPr i="1" lang="it" sz="1400">
                <a:solidFill>
                  <a:schemeClr val="dk1"/>
                </a:solidFill>
              </a:rPr>
              <a:t>Whoosh</a:t>
            </a:r>
            <a:r>
              <a:rPr lang="it" sz="1400"/>
              <a:t>, </a:t>
            </a:r>
            <a:r>
              <a:rPr i="1" lang="it" sz="1400">
                <a:solidFill>
                  <a:schemeClr val="dk1"/>
                </a:solidFill>
              </a:rPr>
              <a:t>Lucene</a:t>
            </a:r>
            <a:r>
              <a:rPr lang="it" sz="1400"/>
              <a:t>, </a:t>
            </a:r>
            <a:r>
              <a:rPr i="1" lang="it" sz="1400">
                <a:solidFill>
                  <a:schemeClr val="dk1"/>
                </a:solidFill>
              </a:rPr>
              <a:t>PostgreSQL</a:t>
            </a:r>
            <a:r>
              <a:rPr lang="it" sz="1400"/>
              <a:t>).</a:t>
            </a:r>
            <a:endParaRPr sz="1400"/>
          </a:p>
        </p:txBody>
      </p:sp>
      <p:sp>
        <p:nvSpPr>
          <p:cNvPr id="183" name="Google Shape;183;p26"/>
          <p:cNvSpPr txBox="1"/>
          <p:nvPr/>
        </p:nvSpPr>
        <p:spPr>
          <a:xfrm>
            <a:off x="4717375" y="2042300"/>
            <a:ext cx="31092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it" sz="2100">
                <a:solidFill>
                  <a:schemeClr val="dk1"/>
                </a:solidFill>
                <a:latin typeface="Lato"/>
                <a:ea typeface="Lato"/>
                <a:cs typeface="Lato"/>
                <a:sym typeface="Lato"/>
              </a:rPr>
              <a:t>Sono utilizzate per</a:t>
            </a:r>
            <a:endParaRPr b="1" sz="2100">
              <a:solidFill>
                <a:schemeClr val="dk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7"/>
          <p:cNvSpPr txBox="1"/>
          <p:nvPr/>
        </p:nvSpPr>
        <p:spPr>
          <a:xfrm>
            <a:off x="603200" y="1035692"/>
            <a:ext cx="8232300" cy="1262100"/>
          </a:xfrm>
          <a:prstGeom prst="rect">
            <a:avLst/>
          </a:prstGeom>
          <a:noFill/>
          <a:ln>
            <a:noFill/>
          </a:ln>
        </p:spPr>
        <p:txBody>
          <a:bodyPr anchorCtr="0" anchor="t" bIns="91425" lIns="91425" spcFirstLastPara="1" rIns="91425" wrap="square" tIns="91425">
            <a:spAutoFit/>
          </a:bodyPr>
          <a:lstStyle/>
          <a:p>
            <a:pPr indent="0" lvl="0" marL="0" rtl="0" algn="just">
              <a:spcBef>
                <a:spcPts val="300"/>
              </a:spcBef>
              <a:spcAft>
                <a:spcPts val="0"/>
              </a:spcAft>
              <a:buNone/>
            </a:pPr>
            <a:r>
              <a:rPr lang="it" sz="1300">
                <a:solidFill>
                  <a:schemeClr val="dk1"/>
                </a:solidFill>
                <a:latin typeface="Lato"/>
                <a:ea typeface="Lato"/>
                <a:cs typeface="Lato"/>
                <a:sym typeface="Lato"/>
              </a:rPr>
              <a:t>Query</a:t>
            </a:r>
            <a:r>
              <a:rPr lang="it" sz="1300">
                <a:solidFill>
                  <a:schemeClr val="dk2"/>
                </a:solidFill>
                <a:latin typeface="Lato"/>
                <a:ea typeface="Lato"/>
                <a:cs typeface="Lato"/>
                <a:sym typeface="Lato"/>
              </a:rPr>
              <a:t>: TCP Fast Open</a:t>
            </a:r>
            <a:endParaRPr sz="1300">
              <a:solidFill>
                <a:schemeClr val="dk2"/>
              </a:solidFill>
              <a:latin typeface="Lato"/>
              <a:ea typeface="Lato"/>
              <a:cs typeface="Lato"/>
              <a:sym typeface="Lato"/>
            </a:endParaRPr>
          </a:p>
          <a:p>
            <a:pPr indent="0" lvl="0" marL="0" rtl="0" algn="just">
              <a:spcBef>
                <a:spcPts val="300"/>
              </a:spcBef>
              <a:spcAft>
                <a:spcPts val="0"/>
              </a:spcAft>
              <a:buNone/>
            </a:pPr>
            <a:r>
              <a:rPr lang="it" sz="1300">
                <a:solidFill>
                  <a:schemeClr val="dk1"/>
                </a:solidFill>
                <a:latin typeface="Lato"/>
                <a:ea typeface="Lato"/>
                <a:cs typeface="Lato"/>
                <a:sym typeface="Lato"/>
              </a:rPr>
              <a:t>Motivo</a:t>
            </a:r>
            <a:r>
              <a:rPr lang="it" sz="1300">
                <a:solidFill>
                  <a:schemeClr val="dk2"/>
                </a:solidFill>
                <a:latin typeface="Lato"/>
                <a:ea typeface="Lato"/>
                <a:cs typeface="Lato"/>
                <a:sym typeface="Lato"/>
              </a:rPr>
              <a:t>: </a:t>
            </a:r>
            <a:r>
              <a:rPr i="1" lang="it" sz="1300">
                <a:solidFill>
                  <a:schemeClr val="dk2"/>
                </a:solidFill>
                <a:latin typeface="Lato"/>
                <a:ea typeface="Lato"/>
                <a:cs typeface="Lato"/>
                <a:sym typeface="Lato"/>
              </a:rPr>
              <a:t>Testa la capacità del motore di ricerca di recuperare documenti che trattano un'estensione specifica di un protocollo ben noto. La difficoltà sta nel fatto che TCP è molto generico e potrebbe portare a molti risultati irrilevanti</a:t>
            </a:r>
            <a:endParaRPr i="1" sz="1300">
              <a:solidFill>
                <a:schemeClr val="dk2"/>
              </a:solidFill>
              <a:latin typeface="Lato"/>
              <a:ea typeface="Lato"/>
              <a:cs typeface="Lato"/>
              <a:sym typeface="Lato"/>
            </a:endParaRPr>
          </a:p>
          <a:p>
            <a:pPr indent="0" lvl="0" marL="0" rtl="0" algn="just">
              <a:spcBef>
                <a:spcPts val="300"/>
              </a:spcBef>
              <a:spcAft>
                <a:spcPts val="0"/>
              </a:spcAft>
              <a:buNone/>
            </a:pPr>
            <a:r>
              <a:rPr lang="it" sz="1300">
                <a:solidFill>
                  <a:schemeClr val="dk1"/>
                </a:solidFill>
                <a:latin typeface="Lato"/>
                <a:ea typeface="Lato"/>
                <a:cs typeface="Lato"/>
                <a:sym typeface="Lato"/>
              </a:rPr>
              <a:t>UIN</a:t>
            </a:r>
            <a:r>
              <a:rPr lang="it" sz="1300">
                <a:solidFill>
                  <a:schemeClr val="dk2"/>
                </a:solidFill>
                <a:latin typeface="Lato"/>
                <a:ea typeface="Lato"/>
                <a:cs typeface="Lato"/>
                <a:sym typeface="Lato"/>
              </a:rPr>
              <a:t>: </a:t>
            </a:r>
            <a:r>
              <a:rPr i="1" lang="it" sz="1300">
                <a:solidFill>
                  <a:schemeClr val="dk2"/>
                </a:solidFill>
                <a:latin typeface="Lato"/>
                <a:ea typeface="Lato"/>
                <a:cs typeface="Lato"/>
                <a:sym typeface="Lato"/>
              </a:rPr>
              <a:t>L'utente vuole trovare informazioni dettagliate su TCP Fast Open, un'estensione di TCP che riduce la latenza della connessione iniziale.</a:t>
            </a:r>
            <a:endParaRPr i="1" sz="1300">
              <a:solidFill>
                <a:schemeClr val="dk2"/>
              </a:solidFill>
              <a:latin typeface="Lato"/>
              <a:ea typeface="Lato"/>
              <a:cs typeface="Lato"/>
              <a:sym typeface="Lato"/>
            </a:endParaRPr>
          </a:p>
        </p:txBody>
      </p:sp>
      <p:sp>
        <p:nvSpPr>
          <p:cNvPr id="189" name="Google Shape;189;p27"/>
          <p:cNvSpPr txBox="1"/>
          <p:nvPr/>
        </p:nvSpPr>
        <p:spPr>
          <a:xfrm>
            <a:off x="603200" y="2297800"/>
            <a:ext cx="8232300" cy="1262100"/>
          </a:xfrm>
          <a:prstGeom prst="rect">
            <a:avLst/>
          </a:prstGeom>
          <a:noFill/>
          <a:ln>
            <a:noFill/>
          </a:ln>
        </p:spPr>
        <p:txBody>
          <a:bodyPr anchorCtr="0" anchor="t" bIns="91425" lIns="91425" spcFirstLastPara="1" rIns="91425" wrap="square" tIns="91425">
            <a:spAutoFit/>
          </a:bodyPr>
          <a:lstStyle/>
          <a:p>
            <a:pPr indent="0" lvl="0" marL="0" rtl="0" algn="just">
              <a:spcBef>
                <a:spcPts val="300"/>
              </a:spcBef>
              <a:spcAft>
                <a:spcPts val="0"/>
              </a:spcAft>
              <a:buNone/>
            </a:pPr>
            <a:r>
              <a:rPr lang="it" sz="1300">
                <a:solidFill>
                  <a:schemeClr val="dk1"/>
                </a:solidFill>
                <a:latin typeface="Lato"/>
                <a:ea typeface="Lato"/>
                <a:cs typeface="Lato"/>
                <a:sym typeface="Lato"/>
              </a:rPr>
              <a:t>Query</a:t>
            </a:r>
            <a:r>
              <a:rPr lang="it" sz="1300">
                <a:solidFill>
                  <a:schemeClr val="dk2"/>
                </a:solidFill>
                <a:latin typeface="Lato"/>
                <a:ea typeface="Lato"/>
                <a:cs typeface="Lato"/>
                <a:sym typeface="Lato"/>
              </a:rPr>
              <a:t>: </a:t>
            </a:r>
            <a:r>
              <a:rPr lang="it" sz="1300">
                <a:solidFill>
                  <a:schemeClr val="dk2"/>
                </a:solidFill>
                <a:latin typeface="Lato"/>
                <a:ea typeface="Lato"/>
                <a:cs typeface="Lato"/>
                <a:sym typeface="Lato"/>
              </a:rPr>
              <a:t>EAP RADIUS Wi-Fi security</a:t>
            </a:r>
            <a:endParaRPr sz="1300">
              <a:solidFill>
                <a:schemeClr val="dk2"/>
              </a:solidFill>
              <a:latin typeface="Lato"/>
              <a:ea typeface="Lato"/>
              <a:cs typeface="Lato"/>
              <a:sym typeface="Lato"/>
            </a:endParaRPr>
          </a:p>
          <a:p>
            <a:pPr indent="0" lvl="0" marL="0" rtl="0" algn="just">
              <a:spcBef>
                <a:spcPts val="300"/>
              </a:spcBef>
              <a:spcAft>
                <a:spcPts val="0"/>
              </a:spcAft>
              <a:buNone/>
            </a:pPr>
            <a:r>
              <a:rPr lang="it" sz="1300">
                <a:solidFill>
                  <a:schemeClr val="dk1"/>
                </a:solidFill>
                <a:latin typeface="Lato"/>
                <a:ea typeface="Lato"/>
                <a:cs typeface="Lato"/>
                <a:sym typeface="Lato"/>
              </a:rPr>
              <a:t>Motivo</a:t>
            </a:r>
            <a:r>
              <a:rPr lang="it" sz="1300">
                <a:solidFill>
                  <a:schemeClr val="dk2"/>
                </a:solidFill>
                <a:latin typeface="Lato"/>
                <a:ea typeface="Lato"/>
                <a:cs typeface="Lato"/>
                <a:sym typeface="Lato"/>
              </a:rPr>
              <a:t>: </a:t>
            </a:r>
            <a:r>
              <a:rPr i="1" lang="it" sz="1300">
                <a:solidFill>
                  <a:schemeClr val="dk2"/>
                </a:solidFill>
                <a:latin typeface="Lato"/>
                <a:ea typeface="Lato"/>
                <a:cs typeface="Lato"/>
                <a:sym typeface="Lato"/>
              </a:rPr>
              <a:t>Questa query stressa il motore perché richiede di trovare documenti che trattano EAP e RADIUS specificamente nel contesto delle reti Wi-Fi, filtrando documenti generici sulla sicurezza di rete.</a:t>
            </a:r>
            <a:endParaRPr i="1" sz="1300">
              <a:solidFill>
                <a:schemeClr val="dk2"/>
              </a:solidFill>
              <a:latin typeface="Lato"/>
              <a:ea typeface="Lato"/>
              <a:cs typeface="Lato"/>
              <a:sym typeface="Lato"/>
            </a:endParaRPr>
          </a:p>
          <a:p>
            <a:pPr indent="0" lvl="0" marL="0" rtl="0" algn="just">
              <a:spcBef>
                <a:spcPts val="300"/>
              </a:spcBef>
              <a:spcAft>
                <a:spcPts val="0"/>
              </a:spcAft>
              <a:buNone/>
            </a:pPr>
            <a:r>
              <a:rPr lang="it" sz="1300">
                <a:solidFill>
                  <a:schemeClr val="dk1"/>
                </a:solidFill>
                <a:latin typeface="Lato"/>
                <a:ea typeface="Lato"/>
                <a:cs typeface="Lato"/>
                <a:sym typeface="Lato"/>
              </a:rPr>
              <a:t>UIN</a:t>
            </a:r>
            <a:r>
              <a:rPr lang="it" sz="1300">
                <a:solidFill>
                  <a:schemeClr val="dk2"/>
                </a:solidFill>
                <a:latin typeface="Lato"/>
                <a:ea typeface="Lato"/>
                <a:cs typeface="Lato"/>
                <a:sym typeface="Lato"/>
              </a:rPr>
              <a:t>: </a:t>
            </a:r>
            <a:r>
              <a:rPr i="1" lang="it" sz="1300">
                <a:solidFill>
                  <a:schemeClr val="dk2"/>
                </a:solidFill>
                <a:latin typeface="Lato"/>
                <a:ea typeface="Lato"/>
                <a:cs typeface="Lato"/>
                <a:sym typeface="Lato"/>
              </a:rPr>
              <a:t>L'utente vuole trovare informazioni sulle implementazioni dei protocolli di autenticazione EAP e RADIUS in reti Wi-Fi sicure.</a:t>
            </a:r>
            <a:endParaRPr i="1" sz="1300">
              <a:solidFill>
                <a:schemeClr val="dk2"/>
              </a:solidFill>
              <a:latin typeface="Lato"/>
              <a:ea typeface="Lato"/>
              <a:cs typeface="Lato"/>
              <a:sym typeface="Lato"/>
            </a:endParaRPr>
          </a:p>
        </p:txBody>
      </p:sp>
      <p:sp>
        <p:nvSpPr>
          <p:cNvPr id="190" name="Google Shape;190;p27"/>
          <p:cNvSpPr txBox="1"/>
          <p:nvPr/>
        </p:nvSpPr>
        <p:spPr>
          <a:xfrm>
            <a:off x="180200" y="1320775"/>
            <a:ext cx="320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000">
                <a:solidFill>
                  <a:schemeClr val="dk2"/>
                </a:solidFill>
                <a:latin typeface="Lato"/>
                <a:ea typeface="Lato"/>
                <a:cs typeface="Lato"/>
                <a:sym typeface="Lato"/>
              </a:rPr>
              <a:t>1</a:t>
            </a:r>
            <a:endParaRPr b="1" sz="2000">
              <a:solidFill>
                <a:schemeClr val="dk2"/>
              </a:solidFill>
              <a:latin typeface="Lato"/>
              <a:ea typeface="Lato"/>
              <a:cs typeface="Lato"/>
              <a:sym typeface="Lato"/>
            </a:endParaRPr>
          </a:p>
        </p:txBody>
      </p:sp>
      <p:sp>
        <p:nvSpPr>
          <p:cNvPr id="191" name="Google Shape;191;p27"/>
          <p:cNvSpPr txBox="1"/>
          <p:nvPr/>
        </p:nvSpPr>
        <p:spPr>
          <a:xfrm>
            <a:off x="180200" y="2574834"/>
            <a:ext cx="423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000">
                <a:solidFill>
                  <a:schemeClr val="dk2"/>
                </a:solidFill>
                <a:latin typeface="Lato"/>
                <a:ea typeface="Lato"/>
                <a:cs typeface="Lato"/>
                <a:sym typeface="Lato"/>
              </a:rPr>
              <a:t>2</a:t>
            </a:r>
            <a:endParaRPr b="1" sz="2000">
              <a:solidFill>
                <a:schemeClr val="dk2"/>
              </a:solidFill>
              <a:latin typeface="Lato"/>
              <a:ea typeface="Lato"/>
              <a:cs typeface="Lato"/>
              <a:sym typeface="Lato"/>
            </a:endParaRPr>
          </a:p>
        </p:txBody>
      </p:sp>
      <p:sp>
        <p:nvSpPr>
          <p:cNvPr id="192" name="Google Shape;192;p27"/>
          <p:cNvSpPr txBox="1"/>
          <p:nvPr/>
        </p:nvSpPr>
        <p:spPr>
          <a:xfrm>
            <a:off x="603200" y="3517625"/>
            <a:ext cx="8232300" cy="1062000"/>
          </a:xfrm>
          <a:prstGeom prst="rect">
            <a:avLst/>
          </a:prstGeom>
          <a:noFill/>
          <a:ln>
            <a:noFill/>
          </a:ln>
        </p:spPr>
        <p:txBody>
          <a:bodyPr anchorCtr="0" anchor="t" bIns="91425" lIns="91425" spcFirstLastPara="1" rIns="91425" wrap="square" tIns="91425">
            <a:spAutoFit/>
          </a:bodyPr>
          <a:lstStyle/>
          <a:p>
            <a:pPr indent="0" lvl="0" marL="0" rtl="0" algn="just">
              <a:spcBef>
                <a:spcPts val="300"/>
              </a:spcBef>
              <a:spcAft>
                <a:spcPts val="0"/>
              </a:spcAft>
              <a:buNone/>
            </a:pPr>
            <a:r>
              <a:rPr lang="it" sz="1300">
                <a:solidFill>
                  <a:schemeClr val="dk1"/>
                </a:solidFill>
                <a:latin typeface="Lato"/>
                <a:ea typeface="Lato"/>
                <a:cs typeface="Lato"/>
                <a:sym typeface="Lato"/>
              </a:rPr>
              <a:t>Query</a:t>
            </a:r>
            <a:r>
              <a:rPr lang="it" sz="1300">
                <a:solidFill>
                  <a:schemeClr val="dk2"/>
                </a:solidFill>
                <a:latin typeface="Lato"/>
                <a:ea typeface="Lato"/>
                <a:cs typeface="Lato"/>
                <a:sym typeface="Lato"/>
              </a:rPr>
              <a:t>: </a:t>
            </a:r>
            <a:r>
              <a:rPr lang="it" sz="1300">
                <a:solidFill>
                  <a:schemeClr val="dk2"/>
                </a:solidFill>
                <a:latin typeface="Lato"/>
                <a:ea typeface="Lato"/>
                <a:cs typeface="Lato"/>
                <a:sym typeface="Lato"/>
              </a:rPr>
              <a:t>TLS 1.3 security differences from TLS 1.2</a:t>
            </a:r>
            <a:endParaRPr sz="1300">
              <a:solidFill>
                <a:schemeClr val="dk2"/>
              </a:solidFill>
              <a:latin typeface="Lato"/>
              <a:ea typeface="Lato"/>
              <a:cs typeface="Lato"/>
              <a:sym typeface="Lato"/>
            </a:endParaRPr>
          </a:p>
          <a:p>
            <a:pPr indent="0" lvl="0" marL="0" rtl="0" algn="just">
              <a:spcBef>
                <a:spcPts val="300"/>
              </a:spcBef>
              <a:spcAft>
                <a:spcPts val="0"/>
              </a:spcAft>
              <a:buNone/>
            </a:pPr>
            <a:r>
              <a:rPr lang="it" sz="1300">
                <a:solidFill>
                  <a:schemeClr val="dk1"/>
                </a:solidFill>
                <a:latin typeface="Lato"/>
                <a:ea typeface="Lato"/>
                <a:cs typeface="Lato"/>
                <a:sym typeface="Lato"/>
              </a:rPr>
              <a:t>Motivo</a:t>
            </a:r>
            <a:r>
              <a:rPr lang="it" sz="1300">
                <a:solidFill>
                  <a:schemeClr val="dk2"/>
                </a:solidFill>
                <a:latin typeface="Lato"/>
                <a:ea typeface="Lato"/>
                <a:cs typeface="Lato"/>
                <a:sym typeface="Lato"/>
              </a:rPr>
              <a:t>: </a:t>
            </a:r>
            <a:r>
              <a:rPr i="1" lang="it" sz="1300">
                <a:solidFill>
                  <a:schemeClr val="dk2"/>
                </a:solidFill>
                <a:latin typeface="Lato"/>
                <a:ea typeface="Lato"/>
                <a:cs typeface="Lato"/>
                <a:sym typeface="Lato"/>
              </a:rPr>
              <a:t>Query specifica che richiede distinzione tra più versioni di un protocollo, valutando la gestione di documenti con termini simili.</a:t>
            </a:r>
            <a:endParaRPr i="1" sz="1300">
              <a:solidFill>
                <a:schemeClr val="dk2"/>
              </a:solidFill>
              <a:latin typeface="Lato"/>
              <a:ea typeface="Lato"/>
              <a:cs typeface="Lato"/>
              <a:sym typeface="Lato"/>
            </a:endParaRPr>
          </a:p>
          <a:p>
            <a:pPr indent="0" lvl="0" marL="0" rtl="0" algn="just">
              <a:spcBef>
                <a:spcPts val="300"/>
              </a:spcBef>
              <a:spcAft>
                <a:spcPts val="0"/>
              </a:spcAft>
              <a:buNone/>
            </a:pPr>
            <a:r>
              <a:rPr lang="it" sz="1300">
                <a:solidFill>
                  <a:schemeClr val="dk1"/>
                </a:solidFill>
                <a:latin typeface="Lato"/>
                <a:ea typeface="Lato"/>
                <a:cs typeface="Lato"/>
                <a:sym typeface="Lato"/>
              </a:rPr>
              <a:t>UIN</a:t>
            </a:r>
            <a:r>
              <a:rPr lang="it" sz="1300">
                <a:solidFill>
                  <a:schemeClr val="dk2"/>
                </a:solidFill>
                <a:latin typeface="Lato"/>
                <a:ea typeface="Lato"/>
                <a:cs typeface="Lato"/>
                <a:sym typeface="Lato"/>
              </a:rPr>
              <a:t>: </a:t>
            </a:r>
            <a:r>
              <a:rPr i="1" lang="it" sz="1300">
                <a:solidFill>
                  <a:schemeClr val="dk2"/>
                </a:solidFill>
                <a:latin typeface="Lato"/>
                <a:ea typeface="Lato"/>
                <a:cs typeface="Lato"/>
                <a:sym typeface="Lato"/>
              </a:rPr>
              <a:t>L'utente cerca informazioni dettagliate sulla sicurezza di TLS 1.3 e sulle principali differenze rispetto a TLS 1.2.</a:t>
            </a:r>
            <a:endParaRPr i="1" sz="1300">
              <a:solidFill>
                <a:schemeClr val="dk2"/>
              </a:solidFill>
              <a:latin typeface="Lato"/>
              <a:ea typeface="Lato"/>
              <a:cs typeface="Lato"/>
              <a:sym typeface="Lato"/>
            </a:endParaRPr>
          </a:p>
        </p:txBody>
      </p:sp>
      <p:sp>
        <p:nvSpPr>
          <p:cNvPr id="193" name="Google Shape;193;p27"/>
          <p:cNvSpPr txBox="1"/>
          <p:nvPr/>
        </p:nvSpPr>
        <p:spPr>
          <a:xfrm>
            <a:off x="180200" y="3802334"/>
            <a:ext cx="423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000">
                <a:solidFill>
                  <a:schemeClr val="dk2"/>
                </a:solidFill>
                <a:latin typeface="Lato"/>
                <a:ea typeface="Lato"/>
                <a:cs typeface="Lato"/>
                <a:sym typeface="Lato"/>
              </a:rPr>
              <a:t>3</a:t>
            </a:r>
            <a:endParaRPr b="1" sz="2000">
              <a:solidFill>
                <a:schemeClr val="dk2"/>
              </a:solidFill>
              <a:latin typeface="Lato"/>
              <a:ea typeface="Lato"/>
              <a:cs typeface="Lato"/>
              <a:sym typeface="Lato"/>
            </a:endParaRPr>
          </a:p>
        </p:txBody>
      </p:sp>
      <p:sp>
        <p:nvSpPr>
          <p:cNvPr id="194" name="Google Shape;194;p27"/>
          <p:cNvSpPr txBox="1"/>
          <p:nvPr>
            <p:ph type="title"/>
          </p:nvPr>
        </p:nvSpPr>
        <p:spPr>
          <a:xfrm>
            <a:off x="301525" y="454900"/>
            <a:ext cx="42753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Elenco Query </a:t>
            </a:r>
            <a:r>
              <a:rPr lang="it" sz="2400"/>
              <a:t>— </a:t>
            </a:r>
            <a:r>
              <a:rPr lang="it" sz="2400">
                <a:solidFill>
                  <a:schemeClr val="dk1"/>
                </a:solidFill>
              </a:rPr>
              <a:t>Specifiche</a:t>
            </a:r>
            <a:endParaRPr>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8"/>
          <p:cNvSpPr txBox="1"/>
          <p:nvPr/>
        </p:nvSpPr>
        <p:spPr>
          <a:xfrm>
            <a:off x="603200" y="1035692"/>
            <a:ext cx="8232300" cy="939000"/>
          </a:xfrm>
          <a:prstGeom prst="rect">
            <a:avLst/>
          </a:prstGeom>
          <a:noFill/>
          <a:ln>
            <a:noFill/>
          </a:ln>
        </p:spPr>
        <p:txBody>
          <a:bodyPr anchorCtr="0" anchor="t" bIns="91425" lIns="91425" spcFirstLastPara="1" rIns="91425" wrap="square" tIns="91425">
            <a:spAutoFit/>
          </a:bodyPr>
          <a:lstStyle/>
          <a:p>
            <a:pPr indent="0" lvl="0" marL="0" rtl="0" algn="just">
              <a:spcBef>
                <a:spcPts val="300"/>
              </a:spcBef>
              <a:spcAft>
                <a:spcPts val="0"/>
              </a:spcAft>
              <a:buNone/>
            </a:pPr>
            <a:r>
              <a:rPr lang="it" sz="1100">
                <a:solidFill>
                  <a:schemeClr val="dk1"/>
                </a:solidFill>
                <a:latin typeface="Lato"/>
                <a:ea typeface="Lato"/>
                <a:cs typeface="Lato"/>
                <a:sym typeface="Lato"/>
              </a:rPr>
              <a:t>Query</a:t>
            </a:r>
            <a:r>
              <a:rPr lang="it" sz="1100">
                <a:solidFill>
                  <a:schemeClr val="dk2"/>
                </a:solidFill>
                <a:latin typeface="Lato"/>
                <a:ea typeface="Lato"/>
                <a:cs typeface="Lato"/>
                <a:sym typeface="Lato"/>
              </a:rPr>
              <a:t>: </a:t>
            </a:r>
            <a:r>
              <a:rPr lang="it" sz="1100">
                <a:solidFill>
                  <a:schemeClr val="dk2"/>
                </a:solidFill>
                <a:latin typeface="Lato"/>
                <a:ea typeface="Lato"/>
                <a:cs typeface="Lato"/>
                <a:sym typeface="Lato"/>
              </a:rPr>
              <a:t>SMTP POP3 IMAP authentication encryption</a:t>
            </a:r>
            <a:endParaRPr sz="1100">
              <a:solidFill>
                <a:schemeClr val="dk2"/>
              </a:solidFill>
              <a:latin typeface="Lato"/>
              <a:ea typeface="Lato"/>
              <a:cs typeface="Lato"/>
              <a:sym typeface="Lato"/>
            </a:endParaRPr>
          </a:p>
          <a:p>
            <a:pPr indent="0" lvl="0" marL="0" rtl="0" algn="just">
              <a:spcBef>
                <a:spcPts val="300"/>
              </a:spcBef>
              <a:spcAft>
                <a:spcPts val="0"/>
              </a:spcAft>
              <a:buNone/>
            </a:pPr>
            <a:r>
              <a:rPr lang="it" sz="1100">
                <a:solidFill>
                  <a:schemeClr val="dk1"/>
                </a:solidFill>
                <a:latin typeface="Lato"/>
                <a:ea typeface="Lato"/>
                <a:cs typeface="Lato"/>
                <a:sym typeface="Lato"/>
              </a:rPr>
              <a:t>Motivo</a:t>
            </a:r>
            <a:r>
              <a:rPr lang="it" sz="1100">
                <a:solidFill>
                  <a:schemeClr val="dk2"/>
                </a:solidFill>
                <a:latin typeface="Lato"/>
                <a:ea typeface="Lato"/>
                <a:cs typeface="Lato"/>
                <a:sym typeface="Lato"/>
              </a:rPr>
              <a:t>: </a:t>
            </a:r>
            <a:r>
              <a:rPr i="1" lang="it" sz="1100">
                <a:solidFill>
                  <a:schemeClr val="dk2"/>
                </a:solidFill>
                <a:latin typeface="Lato"/>
                <a:ea typeface="Lato"/>
                <a:cs typeface="Lato"/>
                <a:sym typeface="Lato"/>
              </a:rPr>
              <a:t>Questa query stressa il motore di ricerca perché deve collegare concetti di sicurezza (autenticazione e crittografia) con protocolli email specifici. Inoltre, diversi RFC trattano ciascun protocollo separatamente.</a:t>
            </a:r>
            <a:endParaRPr i="1" sz="1100">
              <a:solidFill>
                <a:schemeClr val="dk2"/>
              </a:solidFill>
              <a:latin typeface="Lato"/>
              <a:ea typeface="Lato"/>
              <a:cs typeface="Lato"/>
              <a:sym typeface="Lato"/>
            </a:endParaRPr>
          </a:p>
          <a:p>
            <a:pPr indent="0" lvl="0" marL="0" rtl="0" algn="just">
              <a:spcBef>
                <a:spcPts val="300"/>
              </a:spcBef>
              <a:spcAft>
                <a:spcPts val="0"/>
              </a:spcAft>
              <a:buNone/>
            </a:pPr>
            <a:r>
              <a:rPr lang="it" sz="1100">
                <a:solidFill>
                  <a:schemeClr val="dk1"/>
                </a:solidFill>
                <a:latin typeface="Lato"/>
                <a:ea typeface="Lato"/>
                <a:cs typeface="Lato"/>
                <a:sym typeface="Lato"/>
              </a:rPr>
              <a:t>UIN</a:t>
            </a:r>
            <a:r>
              <a:rPr lang="it" sz="1100">
                <a:solidFill>
                  <a:schemeClr val="dk2"/>
                </a:solidFill>
                <a:latin typeface="Lato"/>
                <a:ea typeface="Lato"/>
                <a:cs typeface="Lato"/>
                <a:sym typeface="Lato"/>
              </a:rPr>
              <a:t>: </a:t>
            </a:r>
            <a:r>
              <a:rPr i="1" lang="it" sz="1100">
                <a:solidFill>
                  <a:schemeClr val="dk2"/>
                </a:solidFill>
                <a:latin typeface="Lato"/>
                <a:ea typeface="Lato"/>
                <a:cs typeface="Lato"/>
                <a:sym typeface="Lato"/>
              </a:rPr>
              <a:t>L'utente vuole un elenco di tutti gli RFC che trattano autenticazione e crittografia nei protocolli di posta elettronica come SMTP, POP3.</a:t>
            </a:r>
            <a:endParaRPr i="1" sz="1100">
              <a:solidFill>
                <a:schemeClr val="dk2"/>
              </a:solidFill>
              <a:latin typeface="Lato"/>
              <a:ea typeface="Lato"/>
              <a:cs typeface="Lato"/>
              <a:sym typeface="Lato"/>
            </a:endParaRPr>
          </a:p>
        </p:txBody>
      </p:sp>
      <p:sp>
        <p:nvSpPr>
          <p:cNvPr id="200" name="Google Shape;200;p28"/>
          <p:cNvSpPr txBox="1"/>
          <p:nvPr/>
        </p:nvSpPr>
        <p:spPr>
          <a:xfrm>
            <a:off x="603200" y="1940188"/>
            <a:ext cx="8232300" cy="939000"/>
          </a:xfrm>
          <a:prstGeom prst="rect">
            <a:avLst/>
          </a:prstGeom>
          <a:noFill/>
          <a:ln>
            <a:noFill/>
          </a:ln>
        </p:spPr>
        <p:txBody>
          <a:bodyPr anchorCtr="0" anchor="t" bIns="91425" lIns="91425" spcFirstLastPara="1" rIns="91425" wrap="square" tIns="91425">
            <a:spAutoFit/>
          </a:bodyPr>
          <a:lstStyle/>
          <a:p>
            <a:pPr indent="0" lvl="0" marL="0" rtl="0" algn="just">
              <a:spcBef>
                <a:spcPts val="300"/>
              </a:spcBef>
              <a:spcAft>
                <a:spcPts val="0"/>
              </a:spcAft>
              <a:buNone/>
            </a:pPr>
            <a:r>
              <a:rPr lang="it" sz="1100">
                <a:solidFill>
                  <a:schemeClr val="dk1"/>
                </a:solidFill>
                <a:latin typeface="Lato"/>
                <a:ea typeface="Lato"/>
                <a:cs typeface="Lato"/>
                <a:sym typeface="Lato"/>
              </a:rPr>
              <a:t>Query</a:t>
            </a:r>
            <a:r>
              <a:rPr lang="it" sz="1100">
                <a:solidFill>
                  <a:schemeClr val="dk2"/>
                </a:solidFill>
                <a:latin typeface="Lato"/>
                <a:ea typeface="Lato"/>
                <a:cs typeface="Lato"/>
                <a:sym typeface="Lato"/>
              </a:rPr>
              <a:t>: </a:t>
            </a:r>
            <a:r>
              <a:rPr lang="it" sz="1100">
                <a:solidFill>
                  <a:schemeClr val="dk2"/>
                </a:solidFill>
                <a:latin typeface="Lato"/>
                <a:ea typeface="Lato"/>
                <a:cs typeface="Lato"/>
                <a:sym typeface="Lato"/>
              </a:rPr>
              <a:t>BGP security routing</a:t>
            </a:r>
            <a:endParaRPr sz="1100">
              <a:solidFill>
                <a:schemeClr val="dk2"/>
              </a:solidFill>
              <a:latin typeface="Lato"/>
              <a:ea typeface="Lato"/>
              <a:cs typeface="Lato"/>
              <a:sym typeface="Lato"/>
            </a:endParaRPr>
          </a:p>
          <a:p>
            <a:pPr indent="0" lvl="0" marL="0" rtl="0" algn="just">
              <a:spcBef>
                <a:spcPts val="300"/>
              </a:spcBef>
              <a:spcAft>
                <a:spcPts val="0"/>
              </a:spcAft>
              <a:buNone/>
            </a:pPr>
            <a:r>
              <a:rPr lang="it" sz="1100">
                <a:solidFill>
                  <a:schemeClr val="dk1"/>
                </a:solidFill>
                <a:latin typeface="Lato"/>
                <a:ea typeface="Lato"/>
                <a:cs typeface="Lato"/>
                <a:sym typeface="Lato"/>
              </a:rPr>
              <a:t>Motivo</a:t>
            </a:r>
            <a:r>
              <a:rPr lang="it" sz="1100">
                <a:solidFill>
                  <a:schemeClr val="dk2"/>
                </a:solidFill>
                <a:latin typeface="Lato"/>
                <a:ea typeface="Lato"/>
                <a:cs typeface="Lato"/>
                <a:sym typeface="Lato"/>
              </a:rPr>
              <a:t>: </a:t>
            </a:r>
            <a:r>
              <a:rPr i="1" lang="it" sz="1100">
                <a:solidFill>
                  <a:schemeClr val="dk2"/>
                </a:solidFill>
                <a:latin typeface="Lato"/>
                <a:ea typeface="Lato"/>
                <a:cs typeface="Lato"/>
                <a:sym typeface="Lato"/>
              </a:rPr>
              <a:t>Questa query combina due concetti correlati ma trattati in RFC separati. Stressa il motore di ricerca nel riconoscere documenti che parlano di sicurezza nel routing senza escludere BGP.</a:t>
            </a:r>
            <a:endParaRPr i="1" sz="1100">
              <a:solidFill>
                <a:schemeClr val="dk2"/>
              </a:solidFill>
              <a:latin typeface="Lato"/>
              <a:ea typeface="Lato"/>
              <a:cs typeface="Lato"/>
              <a:sym typeface="Lato"/>
            </a:endParaRPr>
          </a:p>
          <a:p>
            <a:pPr indent="0" lvl="0" marL="0" rtl="0" algn="just">
              <a:spcBef>
                <a:spcPts val="300"/>
              </a:spcBef>
              <a:spcAft>
                <a:spcPts val="0"/>
              </a:spcAft>
              <a:buNone/>
            </a:pPr>
            <a:r>
              <a:rPr lang="it" sz="1100">
                <a:solidFill>
                  <a:schemeClr val="dk1"/>
                </a:solidFill>
                <a:latin typeface="Lato"/>
                <a:ea typeface="Lato"/>
                <a:cs typeface="Lato"/>
                <a:sym typeface="Lato"/>
              </a:rPr>
              <a:t>UIN</a:t>
            </a:r>
            <a:r>
              <a:rPr lang="it" sz="1100">
                <a:solidFill>
                  <a:schemeClr val="dk2"/>
                </a:solidFill>
                <a:latin typeface="Lato"/>
                <a:ea typeface="Lato"/>
                <a:cs typeface="Lato"/>
                <a:sym typeface="Lato"/>
              </a:rPr>
              <a:t>: </a:t>
            </a:r>
            <a:r>
              <a:rPr i="1" lang="it" sz="1100">
                <a:solidFill>
                  <a:schemeClr val="dk2"/>
                </a:solidFill>
                <a:latin typeface="Lato"/>
                <a:ea typeface="Lato"/>
                <a:cs typeface="Lato"/>
                <a:sym typeface="Lato"/>
              </a:rPr>
              <a:t>L'utente vuole esplorare la relazione tra sicurezza nei protocolli di routing e il protocollo BGP, cercando RFC che trattino i due temi.</a:t>
            </a:r>
            <a:endParaRPr i="1" sz="1100">
              <a:solidFill>
                <a:schemeClr val="dk2"/>
              </a:solidFill>
              <a:latin typeface="Lato"/>
              <a:ea typeface="Lato"/>
              <a:cs typeface="Lato"/>
              <a:sym typeface="Lato"/>
            </a:endParaRPr>
          </a:p>
        </p:txBody>
      </p:sp>
      <p:sp>
        <p:nvSpPr>
          <p:cNvPr id="201" name="Google Shape;201;p28"/>
          <p:cNvSpPr txBox="1"/>
          <p:nvPr/>
        </p:nvSpPr>
        <p:spPr>
          <a:xfrm>
            <a:off x="180200" y="1258900"/>
            <a:ext cx="320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000">
                <a:solidFill>
                  <a:schemeClr val="dk2"/>
                </a:solidFill>
                <a:latin typeface="Lato"/>
                <a:ea typeface="Lato"/>
                <a:cs typeface="Lato"/>
                <a:sym typeface="Lato"/>
              </a:rPr>
              <a:t>4</a:t>
            </a:r>
            <a:endParaRPr b="1" sz="2000">
              <a:solidFill>
                <a:schemeClr val="dk2"/>
              </a:solidFill>
              <a:latin typeface="Lato"/>
              <a:ea typeface="Lato"/>
              <a:cs typeface="Lato"/>
              <a:sym typeface="Lato"/>
            </a:endParaRPr>
          </a:p>
        </p:txBody>
      </p:sp>
      <p:sp>
        <p:nvSpPr>
          <p:cNvPr id="202" name="Google Shape;202;p28"/>
          <p:cNvSpPr txBox="1"/>
          <p:nvPr/>
        </p:nvSpPr>
        <p:spPr>
          <a:xfrm>
            <a:off x="180200" y="2168584"/>
            <a:ext cx="423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000">
                <a:solidFill>
                  <a:schemeClr val="dk2"/>
                </a:solidFill>
                <a:latin typeface="Lato"/>
                <a:ea typeface="Lato"/>
                <a:cs typeface="Lato"/>
                <a:sym typeface="Lato"/>
              </a:rPr>
              <a:t>5</a:t>
            </a:r>
            <a:endParaRPr b="1" sz="2000">
              <a:solidFill>
                <a:schemeClr val="dk2"/>
              </a:solidFill>
              <a:latin typeface="Lato"/>
              <a:ea typeface="Lato"/>
              <a:cs typeface="Lato"/>
              <a:sym typeface="Lato"/>
            </a:endParaRPr>
          </a:p>
        </p:txBody>
      </p:sp>
      <p:sp>
        <p:nvSpPr>
          <p:cNvPr id="203" name="Google Shape;203;p28"/>
          <p:cNvSpPr txBox="1"/>
          <p:nvPr/>
        </p:nvSpPr>
        <p:spPr>
          <a:xfrm>
            <a:off x="603200" y="2879200"/>
            <a:ext cx="8232300" cy="939000"/>
          </a:xfrm>
          <a:prstGeom prst="rect">
            <a:avLst/>
          </a:prstGeom>
          <a:noFill/>
          <a:ln>
            <a:noFill/>
          </a:ln>
        </p:spPr>
        <p:txBody>
          <a:bodyPr anchorCtr="0" anchor="t" bIns="91425" lIns="91425" spcFirstLastPara="1" rIns="91425" wrap="square" tIns="91425">
            <a:spAutoFit/>
          </a:bodyPr>
          <a:lstStyle/>
          <a:p>
            <a:pPr indent="0" lvl="0" marL="0" rtl="0" algn="just">
              <a:spcBef>
                <a:spcPts val="300"/>
              </a:spcBef>
              <a:spcAft>
                <a:spcPts val="0"/>
              </a:spcAft>
              <a:buNone/>
            </a:pPr>
            <a:r>
              <a:rPr lang="it" sz="1100">
                <a:solidFill>
                  <a:schemeClr val="dk1"/>
                </a:solidFill>
                <a:latin typeface="Lato"/>
                <a:ea typeface="Lato"/>
                <a:cs typeface="Lato"/>
                <a:sym typeface="Lato"/>
              </a:rPr>
              <a:t>Query</a:t>
            </a:r>
            <a:r>
              <a:rPr lang="it" sz="1100">
                <a:solidFill>
                  <a:schemeClr val="dk2"/>
                </a:solidFill>
                <a:latin typeface="Lato"/>
                <a:ea typeface="Lato"/>
                <a:cs typeface="Lato"/>
                <a:sym typeface="Lato"/>
              </a:rPr>
              <a:t>: </a:t>
            </a:r>
            <a:r>
              <a:rPr lang="it" sz="1100">
                <a:solidFill>
                  <a:schemeClr val="dk2"/>
                </a:solidFill>
                <a:latin typeface="Lato"/>
                <a:ea typeface="Lato"/>
                <a:cs typeface="Lato"/>
                <a:sym typeface="Lato"/>
              </a:rPr>
              <a:t>IPv4 IPv6 fragmentation</a:t>
            </a:r>
            <a:endParaRPr sz="1100">
              <a:solidFill>
                <a:schemeClr val="dk2"/>
              </a:solidFill>
              <a:latin typeface="Lato"/>
              <a:ea typeface="Lato"/>
              <a:cs typeface="Lato"/>
              <a:sym typeface="Lato"/>
            </a:endParaRPr>
          </a:p>
          <a:p>
            <a:pPr indent="0" lvl="0" marL="0" rtl="0" algn="just">
              <a:spcBef>
                <a:spcPts val="300"/>
              </a:spcBef>
              <a:spcAft>
                <a:spcPts val="0"/>
              </a:spcAft>
              <a:buNone/>
            </a:pPr>
            <a:r>
              <a:rPr lang="it" sz="1100">
                <a:solidFill>
                  <a:schemeClr val="dk1"/>
                </a:solidFill>
                <a:latin typeface="Lato"/>
                <a:ea typeface="Lato"/>
                <a:cs typeface="Lato"/>
                <a:sym typeface="Lato"/>
              </a:rPr>
              <a:t>Motivo</a:t>
            </a:r>
            <a:r>
              <a:rPr lang="it" sz="1100">
                <a:solidFill>
                  <a:schemeClr val="dk2"/>
                </a:solidFill>
                <a:latin typeface="Lato"/>
                <a:ea typeface="Lato"/>
                <a:cs typeface="Lato"/>
                <a:sym typeface="Lato"/>
              </a:rPr>
              <a:t>: </a:t>
            </a:r>
            <a:r>
              <a:rPr i="1" lang="it" sz="1100">
                <a:solidFill>
                  <a:schemeClr val="dk2"/>
                </a:solidFill>
                <a:latin typeface="Lato"/>
                <a:ea typeface="Lato"/>
                <a:cs typeface="Lato"/>
                <a:sym typeface="Lato"/>
              </a:rPr>
              <a:t>La query sfida il motore nel trovare documenti che menzionano sia IPv4 che IPv6, ma in un contesto specifico come la frammentazione, evitando documenti che parlano di IPv6 in generale.</a:t>
            </a:r>
            <a:endParaRPr i="1" sz="1100">
              <a:solidFill>
                <a:schemeClr val="dk2"/>
              </a:solidFill>
              <a:latin typeface="Lato"/>
              <a:ea typeface="Lato"/>
              <a:cs typeface="Lato"/>
              <a:sym typeface="Lato"/>
            </a:endParaRPr>
          </a:p>
          <a:p>
            <a:pPr indent="0" lvl="0" marL="0" rtl="0" algn="just">
              <a:spcBef>
                <a:spcPts val="300"/>
              </a:spcBef>
              <a:spcAft>
                <a:spcPts val="0"/>
              </a:spcAft>
              <a:buNone/>
            </a:pPr>
            <a:r>
              <a:rPr lang="it" sz="1100">
                <a:solidFill>
                  <a:schemeClr val="dk1"/>
                </a:solidFill>
                <a:latin typeface="Lato"/>
                <a:ea typeface="Lato"/>
                <a:cs typeface="Lato"/>
                <a:sym typeface="Lato"/>
              </a:rPr>
              <a:t>UIN</a:t>
            </a:r>
            <a:r>
              <a:rPr lang="it" sz="1100">
                <a:solidFill>
                  <a:schemeClr val="dk2"/>
                </a:solidFill>
                <a:latin typeface="Lato"/>
                <a:ea typeface="Lato"/>
                <a:cs typeface="Lato"/>
                <a:sym typeface="Lato"/>
              </a:rPr>
              <a:t>: </a:t>
            </a:r>
            <a:r>
              <a:rPr i="1" lang="it" sz="1100">
                <a:solidFill>
                  <a:schemeClr val="dk2"/>
                </a:solidFill>
                <a:latin typeface="Lato"/>
                <a:ea typeface="Lato"/>
                <a:cs typeface="Lato"/>
                <a:sym typeface="Lato"/>
              </a:rPr>
              <a:t>L'utente vuole confrontare IPv4 e IPv6 in termini di gestione della frammentazione dei pacchetti.</a:t>
            </a:r>
            <a:endParaRPr i="1" sz="1100">
              <a:solidFill>
                <a:schemeClr val="dk2"/>
              </a:solidFill>
              <a:latin typeface="Lato"/>
              <a:ea typeface="Lato"/>
              <a:cs typeface="Lato"/>
              <a:sym typeface="Lato"/>
            </a:endParaRPr>
          </a:p>
        </p:txBody>
      </p:sp>
      <p:sp>
        <p:nvSpPr>
          <p:cNvPr id="204" name="Google Shape;204;p28"/>
          <p:cNvSpPr txBox="1"/>
          <p:nvPr/>
        </p:nvSpPr>
        <p:spPr>
          <a:xfrm>
            <a:off x="180200" y="3102409"/>
            <a:ext cx="423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000">
                <a:solidFill>
                  <a:schemeClr val="dk2"/>
                </a:solidFill>
                <a:latin typeface="Lato"/>
                <a:ea typeface="Lato"/>
                <a:cs typeface="Lato"/>
                <a:sym typeface="Lato"/>
              </a:rPr>
              <a:t>6</a:t>
            </a:r>
            <a:endParaRPr b="1" sz="2000">
              <a:solidFill>
                <a:schemeClr val="dk2"/>
              </a:solidFill>
              <a:latin typeface="Lato"/>
              <a:ea typeface="Lato"/>
              <a:cs typeface="Lato"/>
              <a:sym typeface="Lato"/>
            </a:endParaRPr>
          </a:p>
        </p:txBody>
      </p:sp>
      <p:sp>
        <p:nvSpPr>
          <p:cNvPr id="205" name="Google Shape;205;p28"/>
          <p:cNvSpPr txBox="1"/>
          <p:nvPr>
            <p:ph type="title"/>
          </p:nvPr>
        </p:nvSpPr>
        <p:spPr>
          <a:xfrm>
            <a:off x="301525" y="454900"/>
            <a:ext cx="42753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Elenco Query </a:t>
            </a:r>
            <a:r>
              <a:rPr lang="it" sz="2400"/>
              <a:t>— </a:t>
            </a:r>
            <a:r>
              <a:rPr lang="it" sz="2400">
                <a:solidFill>
                  <a:schemeClr val="dk1"/>
                </a:solidFill>
              </a:rPr>
              <a:t>Generiche</a:t>
            </a:r>
            <a:endParaRPr>
              <a:solidFill>
                <a:schemeClr val="dk1"/>
              </a:solidFill>
            </a:endParaRPr>
          </a:p>
        </p:txBody>
      </p:sp>
      <p:sp>
        <p:nvSpPr>
          <p:cNvPr id="206" name="Google Shape;206;p28"/>
          <p:cNvSpPr txBox="1"/>
          <p:nvPr/>
        </p:nvSpPr>
        <p:spPr>
          <a:xfrm>
            <a:off x="603200" y="3769875"/>
            <a:ext cx="8232300" cy="939000"/>
          </a:xfrm>
          <a:prstGeom prst="rect">
            <a:avLst/>
          </a:prstGeom>
          <a:noFill/>
          <a:ln>
            <a:noFill/>
          </a:ln>
        </p:spPr>
        <p:txBody>
          <a:bodyPr anchorCtr="0" anchor="t" bIns="91425" lIns="91425" spcFirstLastPara="1" rIns="91425" wrap="square" tIns="91425">
            <a:spAutoFit/>
          </a:bodyPr>
          <a:lstStyle/>
          <a:p>
            <a:pPr indent="0" lvl="0" marL="0" rtl="0" algn="just">
              <a:spcBef>
                <a:spcPts val="300"/>
              </a:spcBef>
              <a:spcAft>
                <a:spcPts val="0"/>
              </a:spcAft>
              <a:buNone/>
            </a:pPr>
            <a:r>
              <a:rPr lang="it" sz="1100">
                <a:solidFill>
                  <a:schemeClr val="dk1"/>
                </a:solidFill>
                <a:latin typeface="Lato"/>
                <a:ea typeface="Lato"/>
                <a:cs typeface="Lato"/>
                <a:sym typeface="Lato"/>
              </a:rPr>
              <a:t>Query</a:t>
            </a:r>
            <a:r>
              <a:rPr lang="it" sz="1100">
                <a:solidFill>
                  <a:schemeClr val="dk2"/>
                </a:solidFill>
                <a:latin typeface="Lato"/>
                <a:ea typeface="Lato"/>
                <a:cs typeface="Lato"/>
                <a:sym typeface="Lato"/>
              </a:rPr>
              <a:t>: </a:t>
            </a:r>
            <a:r>
              <a:rPr lang="it" sz="1100">
                <a:solidFill>
                  <a:schemeClr val="dk2"/>
                </a:solidFill>
                <a:latin typeface="Lato"/>
                <a:ea typeface="Lato"/>
                <a:cs typeface="Lato"/>
                <a:sym typeface="Lato"/>
              </a:rPr>
              <a:t>QUIC congestion control impact</a:t>
            </a:r>
            <a:endParaRPr sz="1100">
              <a:solidFill>
                <a:schemeClr val="dk2"/>
              </a:solidFill>
              <a:latin typeface="Lato"/>
              <a:ea typeface="Lato"/>
              <a:cs typeface="Lato"/>
              <a:sym typeface="Lato"/>
            </a:endParaRPr>
          </a:p>
          <a:p>
            <a:pPr indent="0" lvl="0" marL="0" rtl="0" algn="just">
              <a:spcBef>
                <a:spcPts val="300"/>
              </a:spcBef>
              <a:spcAft>
                <a:spcPts val="0"/>
              </a:spcAft>
              <a:buNone/>
            </a:pPr>
            <a:r>
              <a:rPr lang="it" sz="1100">
                <a:solidFill>
                  <a:schemeClr val="dk1"/>
                </a:solidFill>
                <a:latin typeface="Lato"/>
                <a:ea typeface="Lato"/>
                <a:cs typeface="Lato"/>
                <a:sym typeface="Lato"/>
              </a:rPr>
              <a:t>Motivo</a:t>
            </a:r>
            <a:r>
              <a:rPr lang="it" sz="1100">
                <a:solidFill>
                  <a:schemeClr val="dk2"/>
                </a:solidFill>
                <a:latin typeface="Lato"/>
                <a:ea typeface="Lato"/>
                <a:cs typeface="Lato"/>
                <a:sym typeface="Lato"/>
              </a:rPr>
              <a:t>: </a:t>
            </a:r>
            <a:r>
              <a:rPr i="1" lang="it" sz="1100">
                <a:solidFill>
                  <a:schemeClr val="dk2"/>
                </a:solidFill>
                <a:latin typeface="Lato"/>
                <a:ea typeface="Lato"/>
                <a:cs typeface="Lato"/>
                <a:sym typeface="Lato"/>
              </a:rPr>
              <a:t>La query è difficile perché lega concetti di performance e ottimizzazione della rete con </a:t>
            </a:r>
            <a:r>
              <a:rPr i="1" lang="it" sz="1100">
                <a:solidFill>
                  <a:schemeClr val="dk2"/>
                </a:solidFill>
                <a:latin typeface="Lato"/>
                <a:ea typeface="Lato"/>
                <a:cs typeface="Lato"/>
                <a:sym typeface="Lato"/>
              </a:rPr>
              <a:t>QUIC, richiedendo</a:t>
            </a:r>
            <a:r>
              <a:rPr i="1" lang="it" sz="1100">
                <a:solidFill>
                  <a:schemeClr val="dk2"/>
                </a:solidFill>
                <a:latin typeface="Lato"/>
                <a:ea typeface="Lato"/>
                <a:cs typeface="Lato"/>
                <a:sym typeface="Lato"/>
              </a:rPr>
              <a:t> di trovare documenti che parlano di controllo della congestione e del loro impatto su QUIC.</a:t>
            </a:r>
            <a:endParaRPr i="1" sz="1100">
              <a:solidFill>
                <a:schemeClr val="dk2"/>
              </a:solidFill>
              <a:latin typeface="Lato"/>
              <a:ea typeface="Lato"/>
              <a:cs typeface="Lato"/>
              <a:sym typeface="Lato"/>
            </a:endParaRPr>
          </a:p>
          <a:p>
            <a:pPr indent="0" lvl="0" marL="0" rtl="0" algn="just">
              <a:spcBef>
                <a:spcPts val="300"/>
              </a:spcBef>
              <a:spcAft>
                <a:spcPts val="0"/>
              </a:spcAft>
              <a:buNone/>
            </a:pPr>
            <a:r>
              <a:rPr lang="it" sz="1100">
                <a:solidFill>
                  <a:schemeClr val="dk1"/>
                </a:solidFill>
                <a:latin typeface="Lato"/>
                <a:ea typeface="Lato"/>
                <a:cs typeface="Lato"/>
                <a:sym typeface="Lato"/>
              </a:rPr>
              <a:t>UIN</a:t>
            </a:r>
            <a:r>
              <a:rPr lang="it" sz="1100">
                <a:solidFill>
                  <a:schemeClr val="dk2"/>
                </a:solidFill>
                <a:latin typeface="Lato"/>
                <a:ea typeface="Lato"/>
                <a:cs typeface="Lato"/>
                <a:sym typeface="Lato"/>
              </a:rPr>
              <a:t>: </a:t>
            </a:r>
            <a:r>
              <a:rPr i="1" lang="it" sz="1100">
                <a:solidFill>
                  <a:schemeClr val="dk2"/>
                </a:solidFill>
                <a:latin typeface="Lato"/>
                <a:ea typeface="Lato"/>
                <a:cs typeface="Lato"/>
                <a:sym typeface="Lato"/>
              </a:rPr>
              <a:t>L'utente vuole capire come i protocolli di controllo della congestione hanno influenzato lo sviluppo di QUIC.</a:t>
            </a:r>
            <a:endParaRPr i="1" sz="1100">
              <a:solidFill>
                <a:schemeClr val="dk2"/>
              </a:solidFill>
              <a:latin typeface="Lato"/>
              <a:ea typeface="Lato"/>
              <a:cs typeface="Lato"/>
              <a:sym typeface="Lato"/>
            </a:endParaRPr>
          </a:p>
        </p:txBody>
      </p:sp>
      <p:sp>
        <p:nvSpPr>
          <p:cNvPr id="207" name="Google Shape;207;p28"/>
          <p:cNvSpPr txBox="1"/>
          <p:nvPr/>
        </p:nvSpPr>
        <p:spPr>
          <a:xfrm>
            <a:off x="180200" y="3941446"/>
            <a:ext cx="423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000">
                <a:solidFill>
                  <a:schemeClr val="dk2"/>
                </a:solidFill>
                <a:latin typeface="Lato"/>
                <a:ea typeface="Lato"/>
                <a:cs typeface="Lato"/>
                <a:sym typeface="Lato"/>
              </a:rPr>
              <a:t>7</a:t>
            </a:r>
            <a:endParaRPr b="1" sz="2000">
              <a:solidFill>
                <a:schemeClr val="dk2"/>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9"/>
          <p:cNvSpPr txBox="1"/>
          <p:nvPr/>
        </p:nvSpPr>
        <p:spPr>
          <a:xfrm>
            <a:off x="603200" y="1035692"/>
            <a:ext cx="8232300" cy="1262100"/>
          </a:xfrm>
          <a:prstGeom prst="rect">
            <a:avLst/>
          </a:prstGeom>
          <a:noFill/>
          <a:ln>
            <a:noFill/>
          </a:ln>
        </p:spPr>
        <p:txBody>
          <a:bodyPr anchorCtr="0" anchor="t" bIns="91425" lIns="91425" spcFirstLastPara="1" rIns="91425" wrap="square" tIns="91425">
            <a:spAutoFit/>
          </a:bodyPr>
          <a:lstStyle/>
          <a:p>
            <a:pPr indent="0" lvl="0" marL="0" rtl="0" algn="just">
              <a:spcBef>
                <a:spcPts val="300"/>
              </a:spcBef>
              <a:spcAft>
                <a:spcPts val="0"/>
              </a:spcAft>
              <a:buNone/>
            </a:pPr>
            <a:r>
              <a:rPr lang="it" sz="1300">
                <a:solidFill>
                  <a:schemeClr val="dk1"/>
                </a:solidFill>
                <a:latin typeface="Lato"/>
                <a:ea typeface="Lato"/>
                <a:cs typeface="Lato"/>
                <a:sym typeface="Lato"/>
              </a:rPr>
              <a:t>Query</a:t>
            </a:r>
            <a:r>
              <a:rPr lang="it" sz="1300">
                <a:solidFill>
                  <a:schemeClr val="dk2"/>
                </a:solidFill>
                <a:latin typeface="Lato"/>
                <a:ea typeface="Lato"/>
                <a:cs typeface="Lato"/>
                <a:sym typeface="Lato"/>
              </a:rPr>
              <a:t>: </a:t>
            </a:r>
            <a:r>
              <a:rPr lang="it" sz="1300">
                <a:solidFill>
                  <a:schemeClr val="dk2"/>
                </a:solidFill>
                <a:latin typeface="Lato"/>
                <a:ea typeface="Lato"/>
                <a:cs typeface="Lato"/>
                <a:sym typeface="Lato"/>
              </a:rPr>
              <a:t>TCP protocol and congestion control title:TCP abstract:Congestion Control</a:t>
            </a:r>
            <a:endParaRPr sz="1300">
              <a:solidFill>
                <a:schemeClr val="dk2"/>
              </a:solidFill>
              <a:latin typeface="Lato"/>
              <a:ea typeface="Lato"/>
              <a:cs typeface="Lato"/>
              <a:sym typeface="Lato"/>
            </a:endParaRPr>
          </a:p>
          <a:p>
            <a:pPr indent="0" lvl="0" marL="0" rtl="0" algn="just">
              <a:spcBef>
                <a:spcPts val="300"/>
              </a:spcBef>
              <a:spcAft>
                <a:spcPts val="0"/>
              </a:spcAft>
              <a:buNone/>
            </a:pPr>
            <a:r>
              <a:rPr lang="it" sz="1300">
                <a:solidFill>
                  <a:schemeClr val="dk1"/>
                </a:solidFill>
                <a:latin typeface="Lato"/>
                <a:ea typeface="Lato"/>
                <a:cs typeface="Lato"/>
                <a:sym typeface="Lato"/>
              </a:rPr>
              <a:t>Motivo</a:t>
            </a:r>
            <a:r>
              <a:rPr lang="it" sz="1300">
                <a:solidFill>
                  <a:schemeClr val="dk2"/>
                </a:solidFill>
                <a:latin typeface="Lato"/>
                <a:ea typeface="Lato"/>
                <a:cs typeface="Lato"/>
                <a:sym typeface="Lato"/>
              </a:rPr>
              <a:t>: </a:t>
            </a:r>
            <a:r>
              <a:rPr i="1" lang="it" sz="1300">
                <a:solidFill>
                  <a:schemeClr val="dk2"/>
                </a:solidFill>
                <a:latin typeface="Lato"/>
                <a:ea typeface="Lato"/>
                <a:cs typeface="Lato"/>
                <a:sym typeface="Lato"/>
              </a:rPr>
              <a:t>Query multi-campo che testa la capacità del motore di identificare documenti specifici sul controllo della congestione in TCP. Il motore deve bilanciare la rilevanza tra contenuto, titolo e abstract.</a:t>
            </a:r>
            <a:endParaRPr i="1" sz="1300">
              <a:solidFill>
                <a:schemeClr val="dk2"/>
              </a:solidFill>
              <a:latin typeface="Lato"/>
              <a:ea typeface="Lato"/>
              <a:cs typeface="Lato"/>
              <a:sym typeface="Lato"/>
            </a:endParaRPr>
          </a:p>
          <a:p>
            <a:pPr indent="0" lvl="0" marL="0" rtl="0" algn="just">
              <a:spcBef>
                <a:spcPts val="300"/>
              </a:spcBef>
              <a:spcAft>
                <a:spcPts val="0"/>
              </a:spcAft>
              <a:buNone/>
            </a:pPr>
            <a:r>
              <a:rPr lang="it" sz="1300">
                <a:solidFill>
                  <a:schemeClr val="dk1"/>
                </a:solidFill>
                <a:latin typeface="Lato"/>
                <a:ea typeface="Lato"/>
                <a:cs typeface="Lato"/>
                <a:sym typeface="Lato"/>
              </a:rPr>
              <a:t>UIN</a:t>
            </a:r>
            <a:r>
              <a:rPr lang="it" sz="1300">
                <a:solidFill>
                  <a:schemeClr val="dk2"/>
                </a:solidFill>
                <a:latin typeface="Lato"/>
                <a:ea typeface="Lato"/>
                <a:cs typeface="Lato"/>
                <a:sym typeface="Lato"/>
              </a:rPr>
              <a:t>: </a:t>
            </a:r>
            <a:r>
              <a:rPr i="1" lang="it" sz="1300">
                <a:solidFill>
                  <a:schemeClr val="dk2"/>
                </a:solidFill>
                <a:latin typeface="Lato"/>
                <a:ea typeface="Lato"/>
                <a:cs typeface="Lato"/>
                <a:sym typeface="Lato"/>
              </a:rPr>
              <a:t>L'utente vuole approfondire il funzionamento del protocollo TCP con particolare attenzione ai meccanismi di controllo della congestione utilizzati per ottimizzare le prestazioni di rete.</a:t>
            </a:r>
            <a:endParaRPr i="1" sz="1300">
              <a:solidFill>
                <a:schemeClr val="dk2"/>
              </a:solidFill>
              <a:latin typeface="Lato"/>
              <a:ea typeface="Lato"/>
              <a:cs typeface="Lato"/>
              <a:sym typeface="Lato"/>
            </a:endParaRPr>
          </a:p>
        </p:txBody>
      </p:sp>
      <p:sp>
        <p:nvSpPr>
          <p:cNvPr id="213" name="Google Shape;213;p29"/>
          <p:cNvSpPr txBox="1"/>
          <p:nvPr/>
        </p:nvSpPr>
        <p:spPr>
          <a:xfrm>
            <a:off x="603200" y="2255525"/>
            <a:ext cx="8232300" cy="1262100"/>
          </a:xfrm>
          <a:prstGeom prst="rect">
            <a:avLst/>
          </a:prstGeom>
          <a:noFill/>
          <a:ln>
            <a:noFill/>
          </a:ln>
        </p:spPr>
        <p:txBody>
          <a:bodyPr anchorCtr="0" anchor="t" bIns="91425" lIns="91425" spcFirstLastPara="1" rIns="91425" wrap="square" tIns="91425">
            <a:spAutoFit/>
          </a:bodyPr>
          <a:lstStyle/>
          <a:p>
            <a:pPr indent="0" lvl="0" marL="0" rtl="0" algn="just">
              <a:spcBef>
                <a:spcPts val="300"/>
              </a:spcBef>
              <a:spcAft>
                <a:spcPts val="0"/>
              </a:spcAft>
              <a:buNone/>
            </a:pPr>
            <a:r>
              <a:rPr lang="it" sz="1300">
                <a:solidFill>
                  <a:schemeClr val="dk1"/>
                </a:solidFill>
                <a:latin typeface="Lato"/>
                <a:ea typeface="Lato"/>
                <a:cs typeface="Lato"/>
                <a:sym typeface="Lato"/>
              </a:rPr>
              <a:t>Query</a:t>
            </a:r>
            <a:r>
              <a:rPr lang="it" sz="1300">
                <a:solidFill>
                  <a:schemeClr val="dk2"/>
                </a:solidFill>
                <a:latin typeface="Lato"/>
                <a:ea typeface="Lato"/>
                <a:cs typeface="Lato"/>
                <a:sym typeface="Lato"/>
              </a:rPr>
              <a:t>: </a:t>
            </a:r>
            <a:r>
              <a:rPr lang="it" sz="1300">
                <a:solidFill>
                  <a:schemeClr val="dk2"/>
                </a:solidFill>
                <a:latin typeface="Lato"/>
                <a:ea typeface="Lato"/>
                <a:cs typeface="Lato"/>
                <a:sym typeface="Lato"/>
              </a:rPr>
              <a:t>IPv6 address management and evolution title:IPv6 abstract:network</a:t>
            </a:r>
            <a:endParaRPr sz="1300">
              <a:solidFill>
                <a:schemeClr val="dk2"/>
              </a:solidFill>
              <a:latin typeface="Lato"/>
              <a:ea typeface="Lato"/>
              <a:cs typeface="Lato"/>
              <a:sym typeface="Lato"/>
            </a:endParaRPr>
          </a:p>
          <a:p>
            <a:pPr indent="0" lvl="0" marL="0" rtl="0" algn="just">
              <a:spcBef>
                <a:spcPts val="300"/>
              </a:spcBef>
              <a:spcAft>
                <a:spcPts val="0"/>
              </a:spcAft>
              <a:buNone/>
            </a:pPr>
            <a:r>
              <a:rPr lang="it" sz="1300">
                <a:solidFill>
                  <a:schemeClr val="dk1"/>
                </a:solidFill>
                <a:latin typeface="Lato"/>
                <a:ea typeface="Lato"/>
                <a:cs typeface="Lato"/>
                <a:sym typeface="Lato"/>
              </a:rPr>
              <a:t>Motivo</a:t>
            </a:r>
            <a:r>
              <a:rPr lang="it" sz="1300">
                <a:solidFill>
                  <a:schemeClr val="dk2"/>
                </a:solidFill>
                <a:latin typeface="Lato"/>
                <a:ea typeface="Lato"/>
                <a:cs typeface="Lato"/>
                <a:sym typeface="Lato"/>
              </a:rPr>
              <a:t>: </a:t>
            </a:r>
            <a:r>
              <a:rPr i="1" lang="it" sz="1300">
                <a:solidFill>
                  <a:schemeClr val="dk2"/>
                </a:solidFill>
                <a:latin typeface="Lato"/>
                <a:ea typeface="Lato"/>
                <a:cs typeface="Lato"/>
                <a:sym typeface="Lato"/>
              </a:rPr>
              <a:t>Query multi-campo che valuta la capacità del motore di recuperare documenti focalizzati sia sulla gestione degli indirizzi IPv6 che sulla sua evoluzione nel tempo. Il campo abstract fornisce un contesto più generale sulla rete.</a:t>
            </a:r>
            <a:endParaRPr i="1" sz="1300">
              <a:solidFill>
                <a:schemeClr val="dk2"/>
              </a:solidFill>
              <a:latin typeface="Lato"/>
              <a:ea typeface="Lato"/>
              <a:cs typeface="Lato"/>
              <a:sym typeface="Lato"/>
            </a:endParaRPr>
          </a:p>
          <a:p>
            <a:pPr indent="0" lvl="0" marL="0" rtl="0" algn="just">
              <a:spcBef>
                <a:spcPts val="300"/>
              </a:spcBef>
              <a:spcAft>
                <a:spcPts val="0"/>
              </a:spcAft>
              <a:buNone/>
            </a:pPr>
            <a:r>
              <a:rPr lang="it" sz="1300">
                <a:solidFill>
                  <a:schemeClr val="dk1"/>
                </a:solidFill>
                <a:latin typeface="Lato"/>
                <a:ea typeface="Lato"/>
                <a:cs typeface="Lato"/>
                <a:sym typeface="Lato"/>
              </a:rPr>
              <a:t>UIN</a:t>
            </a:r>
            <a:r>
              <a:rPr lang="it" sz="1300">
                <a:solidFill>
                  <a:schemeClr val="dk2"/>
                </a:solidFill>
                <a:latin typeface="Lato"/>
                <a:ea typeface="Lato"/>
                <a:cs typeface="Lato"/>
                <a:sym typeface="Lato"/>
              </a:rPr>
              <a:t>: </a:t>
            </a:r>
            <a:r>
              <a:rPr i="1" lang="it" sz="1300">
                <a:solidFill>
                  <a:schemeClr val="dk2"/>
                </a:solidFill>
                <a:latin typeface="Lato"/>
                <a:ea typeface="Lato"/>
                <a:cs typeface="Lato"/>
                <a:sym typeface="Lato"/>
              </a:rPr>
              <a:t>L'utente è interessato alla gestione degli indirizzi IPv6 e alla sua evoluzione rispetto alle versioni precedenti del protocollo IP, con particolare riferimento agli RFC.</a:t>
            </a:r>
            <a:endParaRPr i="1" sz="1300">
              <a:solidFill>
                <a:schemeClr val="dk2"/>
              </a:solidFill>
              <a:latin typeface="Lato"/>
              <a:ea typeface="Lato"/>
              <a:cs typeface="Lato"/>
              <a:sym typeface="Lato"/>
            </a:endParaRPr>
          </a:p>
        </p:txBody>
      </p:sp>
      <p:sp>
        <p:nvSpPr>
          <p:cNvPr id="214" name="Google Shape;214;p29"/>
          <p:cNvSpPr txBox="1"/>
          <p:nvPr/>
        </p:nvSpPr>
        <p:spPr>
          <a:xfrm>
            <a:off x="180200" y="1320775"/>
            <a:ext cx="320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000">
                <a:solidFill>
                  <a:schemeClr val="dk2"/>
                </a:solidFill>
                <a:latin typeface="Lato"/>
                <a:ea typeface="Lato"/>
                <a:cs typeface="Lato"/>
                <a:sym typeface="Lato"/>
              </a:rPr>
              <a:t>8</a:t>
            </a:r>
            <a:endParaRPr b="1" sz="2000">
              <a:solidFill>
                <a:schemeClr val="dk2"/>
              </a:solidFill>
              <a:latin typeface="Lato"/>
              <a:ea typeface="Lato"/>
              <a:cs typeface="Lato"/>
              <a:sym typeface="Lato"/>
            </a:endParaRPr>
          </a:p>
        </p:txBody>
      </p:sp>
      <p:sp>
        <p:nvSpPr>
          <p:cNvPr id="215" name="Google Shape;215;p29"/>
          <p:cNvSpPr txBox="1"/>
          <p:nvPr/>
        </p:nvSpPr>
        <p:spPr>
          <a:xfrm>
            <a:off x="180200" y="2532559"/>
            <a:ext cx="423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000">
                <a:solidFill>
                  <a:schemeClr val="dk2"/>
                </a:solidFill>
                <a:latin typeface="Lato"/>
                <a:ea typeface="Lato"/>
                <a:cs typeface="Lato"/>
                <a:sym typeface="Lato"/>
              </a:rPr>
              <a:t>9</a:t>
            </a:r>
            <a:endParaRPr b="1" sz="2000">
              <a:solidFill>
                <a:schemeClr val="dk2"/>
              </a:solidFill>
              <a:latin typeface="Lato"/>
              <a:ea typeface="Lato"/>
              <a:cs typeface="Lato"/>
              <a:sym typeface="Lato"/>
            </a:endParaRPr>
          </a:p>
        </p:txBody>
      </p:sp>
      <p:sp>
        <p:nvSpPr>
          <p:cNvPr id="216" name="Google Shape;216;p29"/>
          <p:cNvSpPr txBox="1"/>
          <p:nvPr/>
        </p:nvSpPr>
        <p:spPr>
          <a:xfrm>
            <a:off x="603200" y="3483100"/>
            <a:ext cx="8232300" cy="1262100"/>
          </a:xfrm>
          <a:prstGeom prst="rect">
            <a:avLst/>
          </a:prstGeom>
          <a:noFill/>
          <a:ln>
            <a:noFill/>
          </a:ln>
        </p:spPr>
        <p:txBody>
          <a:bodyPr anchorCtr="0" anchor="t" bIns="91425" lIns="91425" spcFirstLastPara="1" rIns="91425" wrap="square" tIns="91425">
            <a:spAutoFit/>
          </a:bodyPr>
          <a:lstStyle/>
          <a:p>
            <a:pPr indent="0" lvl="0" marL="0" rtl="0" algn="just">
              <a:spcBef>
                <a:spcPts val="300"/>
              </a:spcBef>
              <a:spcAft>
                <a:spcPts val="0"/>
              </a:spcAft>
              <a:buNone/>
            </a:pPr>
            <a:r>
              <a:rPr lang="it" sz="1300">
                <a:solidFill>
                  <a:schemeClr val="dk1"/>
                </a:solidFill>
                <a:latin typeface="Lato"/>
                <a:ea typeface="Lato"/>
                <a:cs typeface="Lato"/>
                <a:sym typeface="Lato"/>
              </a:rPr>
              <a:t>Query</a:t>
            </a:r>
            <a:r>
              <a:rPr lang="it" sz="1300">
                <a:solidFill>
                  <a:schemeClr val="dk2"/>
                </a:solidFill>
                <a:latin typeface="Lato"/>
                <a:ea typeface="Lato"/>
                <a:cs typeface="Lato"/>
                <a:sym typeface="Lato"/>
              </a:rPr>
              <a:t>: </a:t>
            </a:r>
            <a:r>
              <a:rPr lang="it" sz="1300">
                <a:solidFill>
                  <a:schemeClr val="dk2"/>
                </a:solidFill>
                <a:latin typeface="Lato"/>
                <a:ea typeface="Lato"/>
                <a:cs typeface="Lato"/>
                <a:sym typeface="Lato"/>
              </a:rPr>
              <a:t>TLS protocol versions and security keywords:security</a:t>
            </a:r>
            <a:endParaRPr sz="1300">
              <a:solidFill>
                <a:schemeClr val="dk2"/>
              </a:solidFill>
              <a:latin typeface="Lato"/>
              <a:ea typeface="Lato"/>
              <a:cs typeface="Lato"/>
              <a:sym typeface="Lato"/>
            </a:endParaRPr>
          </a:p>
          <a:p>
            <a:pPr indent="0" lvl="0" marL="0" rtl="0" algn="just">
              <a:spcBef>
                <a:spcPts val="300"/>
              </a:spcBef>
              <a:spcAft>
                <a:spcPts val="0"/>
              </a:spcAft>
              <a:buNone/>
            </a:pPr>
            <a:r>
              <a:rPr lang="it" sz="1300">
                <a:solidFill>
                  <a:schemeClr val="dk1"/>
                </a:solidFill>
                <a:latin typeface="Lato"/>
                <a:ea typeface="Lato"/>
                <a:cs typeface="Lato"/>
                <a:sym typeface="Lato"/>
              </a:rPr>
              <a:t>Motivo</a:t>
            </a:r>
            <a:r>
              <a:rPr lang="it" sz="1300">
                <a:solidFill>
                  <a:schemeClr val="dk2"/>
                </a:solidFill>
                <a:latin typeface="Lato"/>
                <a:ea typeface="Lato"/>
                <a:cs typeface="Lato"/>
                <a:sym typeface="Lato"/>
              </a:rPr>
              <a:t>: </a:t>
            </a:r>
            <a:r>
              <a:rPr i="1" lang="it" sz="1300">
                <a:solidFill>
                  <a:schemeClr val="dk2"/>
                </a:solidFill>
                <a:latin typeface="Lato"/>
                <a:ea typeface="Lato"/>
                <a:cs typeface="Lato"/>
                <a:sym typeface="Lato"/>
              </a:rPr>
              <a:t>Query multi-campo che verifica la capacità del motore di classificare documenti sulle versioni di TLS e i loro miglioramenti in termini di sicurezza, sfruttando il campo delle keyword per migliorare la pertinenza dei risultati.</a:t>
            </a:r>
            <a:endParaRPr i="1" sz="1300">
              <a:solidFill>
                <a:schemeClr val="dk2"/>
              </a:solidFill>
              <a:latin typeface="Lato"/>
              <a:ea typeface="Lato"/>
              <a:cs typeface="Lato"/>
              <a:sym typeface="Lato"/>
            </a:endParaRPr>
          </a:p>
          <a:p>
            <a:pPr indent="0" lvl="0" marL="0" rtl="0" algn="just">
              <a:spcBef>
                <a:spcPts val="300"/>
              </a:spcBef>
              <a:spcAft>
                <a:spcPts val="0"/>
              </a:spcAft>
              <a:buNone/>
            </a:pPr>
            <a:r>
              <a:rPr lang="it" sz="1300">
                <a:solidFill>
                  <a:schemeClr val="dk1"/>
                </a:solidFill>
                <a:latin typeface="Lato"/>
                <a:ea typeface="Lato"/>
                <a:cs typeface="Lato"/>
                <a:sym typeface="Lato"/>
              </a:rPr>
              <a:t>UIN</a:t>
            </a:r>
            <a:r>
              <a:rPr lang="it" sz="1300">
                <a:solidFill>
                  <a:schemeClr val="dk2"/>
                </a:solidFill>
                <a:latin typeface="Lato"/>
                <a:ea typeface="Lato"/>
                <a:cs typeface="Lato"/>
                <a:sym typeface="Lato"/>
              </a:rPr>
              <a:t>: </a:t>
            </a:r>
            <a:r>
              <a:rPr i="1" lang="it" sz="1300">
                <a:solidFill>
                  <a:schemeClr val="dk2"/>
                </a:solidFill>
                <a:latin typeface="Lato"/>
                <a:ea typeface="Lato"/>
                <a:cs typeface="Lato"/>
                <a:sym typeface="Lato"/>
              </a:rPr>
              <a:t>L'utente vuole analizzare le diverse versioni del protocollo TLS, le differenze tra loro e il livello di sicurezza offerto da ciascuna.</a:t>
            </a:r>
            <a:endParaRPr i="1" sz="1300">
              <a:solidFill>
                <a:schemeClr val="dk2"/>
              </a:solidFill>
              <a:latin typeface="Lato"/>
              <a:ea typeface="Lato"/>
              <a:cs typeface="Lato"/>
              <a:sym typeface="Lato"/>
            </a:endParaRPr>
          </a:p>
        </p:txBody>
      </p:sp>
      <p:sp>
        <p:nvSpPr>
          <p:cNvPr id="217" name="Google Shape;217;p29"/>
          <p:cNvSpPr txBox="1"/>
          <p:nvPr/>
        </p:nvSpPr>
        <p:spPr>
          <a:xfrm>
            <a:off x="71150" y="3745150"/>
            <a:ext cx="538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000">
                <a:solidFill>
                  <a:schemeClr val="dk2"/>
                </a:solidFill>
                <a:latin typeface="Lato"/>
                <a:ea typeface="Lato"/>
                <a:cs typeface="Lato"/>
                <a:sym typeface="Lato"/>
              </a:rPr>
              <a:t>10</a:t>
            </a:r>
            <a:endParaRPr b="1" sz="2000">
              <a:solidFill>
                <a:schemeClr val="dk2"/>
              </a:solidFill>
              <a:latin typeface="Lato"/>
              <a:ea typeface="Lato"/>
              <a:cs typeface="Lato"/>
              <a:sym typeface="Lato"/>
            </a:endParaRPr>
          </a:p>
        </p:txBody>
      </p:sp>
      <p:sp>
        <p:nvSpPr>
          <p:cNvPr id="218" name="Google Shape;218;p29"/>
          <p:cNvSpPr txBox="1"/>
          <p:nvPr>
            <p:ph type="title"/>
          </p:nvPr>
        </p:nvSpPr>
        <p:spPr>
          <a:xfrm>
            <a:off x="301525" y="454900"/>
            <a:ext cx="44772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Elenco Query </a:t>
            </a:r>
            <a:r>
              <a:rPr lang="it" sz="2400"/>
              <a:t>— </a:t>
            </a:r>
            <a:r>
              <a:rPr lang="it" sz="2400">
                <a:solidFill>
                  <a:schemeClr val="dk1"/>
                </a:solidFill>
              </a:rPr>
              <a:t>Multicampo</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30" title="Graboidrfc.png"/>
          <p:cNvPicPr preferRelativeResize="0"/>
          <p:nvPr/>
        </p:nvPicPr>
        <p:blipFill rotWithShape="1">
          <a:blip r:embed="rId3">
            <a:alphaModFix/>
          </a:blip>
          <a:srcRect b="11138" l="0" r="0" t="11130"/>
          <a:stretch/>
        </p:blipFill>
        <p:spPr>
          <a:xfrm>
            <a:off x="0" y="508008"/>
            <a:ext cx="9144001" cy="4635491"/>
          </a:xfrm>
          <a:prstGeom prst="rect">
            <a:avLst/>
          </a:prstGeom>
          <a:noFill/>
          <a:ln>
            <a:noFill/>
          </a:ln>
        </p:spPr>
      </p:pic>
      <p:pic>
        <p:nvPicPr>
          <p:cNvPr id="224" name="Google Shape;224;p30"/>
          <p:cNvPicPr preferRelativeResize="0"/>
          <p:nvPr/>
        </p:nvPicPr>
        <p:blipFill>
          <a:blip r:embed="rId4">
            <a:alphaModFix/>
          </a:blip>
          <a:stretch>
            <a:fillRect/>
          </a:stretch>
        </p:blipFill>
        <p:spPr>
          <a:xfrm>
            <a:off x="0" y="0"/>
            <a:ext cx="9144000" cy="535650"/>
          </a:xfrm>
          <a:prstGeom prst="rect">
            <a:avLst/>
          </a:prstGeom>
          <a:noFill/>
          <a:ln>
            <a:noFill/>
          </a:ln>
        </p:spPr>
      </p:pic>
      <p:sp>
        <p:nvSpPr>
          <p:cNvPr id="225" name="Google Shape;225;p30"/>
          <p:cNvSpPr txBox="1"/>
          <p:nvPr/>
        </p:nvSpPr>
        <p:spPr>
          <a:xfrm>
            <a:off x="2525125" y="436500"/>
            <a:ext cx="39927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4800">
                <a:solidFill>
                  <a:srgbClr val="F3F3F3"/>
                </a:solidFill>
                <a:latin typeface="Raleway"/>
                <a:ea typeface="Raleway"/>
                <a:cs typeface="Raleway"/>
                <a:sym typeface="Raleway"/>
              </a:rPr>
              <a:t>Benchmark</a:t>
            </a:r>
            <a:endParaRPr b="1" sz="4800">
              <a:solidFill>
                <a:srgbClr val="F3F3F3"/>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1"/>
          <p:cNvSpPr txBox="1"/>
          <p:nvPr>
            <p:ph idx="1" type="body"/>
          </p:nvPr>
        </p:nvSpPr>
        <p:spPr>
          <a:xfrm>
            <a:off x="370850" y="2024075"/>
            <a:ext cx="3978300" cy="2503500"/>
          </a:xfrm>
          <a:prstGeom prst="rect">
            <a:avLst/>
          </a:prstGeom>
        </p:spPr>
        <p:txBody>
          <a:bodyPr anchorCtr="0" anchor="t" bIns="91425" lIns="91425" spcFirstLastPara="1" rIns="91425" wrap="square" tIns="91425">
            <a:normAutofit/>
          </a:bodyPr>
          <a:lstStyle/>
          <a:p>
            <a:pPr indent="-317500" lvl="0" marL="457200" rtl="0" algn="just">
              <a:lnSpc>
                <a:spcPct val="115000"/>
              </a:lnSpc>
              <a:spcBef>
                <a:spcPts val="1000"/>
              </a:spcBef>
              <a:spcAft>
                <a:spcPts val="0"/>
              </a:spcAft>
              <a:buSzPts val="1400"/>
              <a:buChar char="➢"/>
            </a:pPr>
            <a:r>
              <a:rPr lang="it"/>
              <a:t>Esegue le 10 query su ciascun motore di ricerca specificato (</a:t>
            </a:r>
            <a:r>
              <a:rPr lang="it">
                <a:solidFill>
                  <a:schemeClr val="dk1"/>
                </a:solidFill>
              </a:rPr>
              <a:t>Google</a:t>
            </a:r>
            <a:r>
              <a:rPr lang="it"/>
              <a:t>, </a:t>
            </a:r>
            <a:r>
              <a:rPr lang="it">
                <a:solidFill>
                  <a:schemeClr val="dk1"/>
                </a:solidFill>
              </a:rPr>
              <a:t>DDG</a:t>
            </a:r>
            <a:r>
              <a:rPr lang="it"/>
              <a:t>, </a:t>
            </a:r>
            <a:r>
              <a:rPr lang="it">
                <a:solidFill>
                  <a:schemeClr val="dk1"/>
                </a:solidFill>
              </a:rPr>
              <a:t>Bing</a:t>
            </a:r>
            <a:r>
              <a:rPr lang="it"/>
              <a:t>);</a:t>
            </a:r>
            <a:endParaRPr/>
          </a:p>
          <a:p>
            <a:pPr indent="-317500" lvl="0" marL="457200" rtl="0" algn="just">
              <a:lnSpc>
                <a:spcPct val="115000"/>
              </a:lnSpc>
              <a:spcBef>
                <a:spcPts val="1200"/>
              </a:spcBef>
              <a:spcAft>
                <a:spcPts val="0"/>
              </a:spcAft>
              <a:buSzPts val="1400"/>
              <a:buChar char="➢"/>
            </a:pPr>
            <a:r>
              <a:rPr lang="it"/>
              <a:t>Recupera i primi risultati in formato URL </a:t>
            </a:r>
            <a:r>
              <a:rPr lang="it"/>
              <a:t>della</a:t>
            </a:r>
            <a:r>
              <a:rPr lang="it"/>
              <a:t> pagina restituita dal motore;</a:t>
            </a:r>
            <a:endParaRPr/>
          </a:p>
          <a:p>
            <a:pPr indent="-304800" lvl="1" marL="914400" rtl="0" algn="just">
              <a:lnSpc>
                <a:spcPct val="115000"/>
              </a:lnSpc>
              <a:spcBef>
                <a:spcPts val="1000"/>
              </a:spcBef>
              <a:spcAft>
                <a:spcPts val="0"/>
              </a:spcAft>
              <a:buSzPts val="1200"/>
              <a:buChar char="○"/>
            </a:pPr>
            <a:r>
              <a:rPr lang="it">
                <a:solidFill>
                  <a:schemeClr val="lt2"/>
                </a:solidFill>
              </a:rPr>
              <a:t>https://www.rfc-editor.org/rfc/rfc</a:t>
            </a:r>
            <a:r>
              <a:rPr b="1" lang="it">
                <a:solidFill>
                  <a:schemeClr val="dk1"/>
                </a:solidFill>
              </a:rPr>
              <a:t>X</a:t>
            </a:r>
            <a:r>
              <a:rPr lang="it">
                <a:solidFill>
                  <a:schemeClr val="lt2"/>
                </a:solidFill>
              </a:rPr>
              <a:t>.html</a:t>
            </a:r>
            <a:endParaRPr>
              <a:solidFill>
                <a:schemeClr val="lt2"/>
              </a:solidFill>
            </a:endParaRPr>
          </a:p>
          <a:p>
            <a:pPr indent="-317500" lvl="0" marL="457200" rtl="0" algn="just">
              <a:lnSpc>
                <a:spcPct val="115000"/>
              </a:lnSpc>
              <a:spcBef>
                <a:spcPts val="1000"/>
              </a:spcBef>
              <a:spcAft>
                <a:spcPts val="1200"/>
              </a:spcAft>
              <a:buSzPts val="1400"/>
              <a:buChar char="➢"/>
            </a:pPr>
            <a:r>
              <a:rPr lang="it"/>
              <a:t>Salva i risultati in un file JSON, associando ciascuna query ai relativi codici RFC (</a:t>
            </a:r>
            <a:r>
              <a:rPr b="1" lang="it">
                <a:solidFill>
                  <a:schemeClr val="dk1"/>
                </a:solidFill>
              </a:rPr>
              <a:t>X</a:t>
            </a:r>
            <a:r>
              <a:rPr lang="it"/>
              <a:t>) estratti dai motori di </a:t>
            </a:r>
            <a:r>
              <a:rPr lang="it"/>
              <a:t>ricerca</a:t>
            </a:r>
            <a:r>
              <a:rPr lang="it"/>
              <a:t>.</a:t>
            </a:r>
            <a:endParaRPr/>
          </a:p>
        </p:txBody>
      </p:sp>
      <p:sp>
        <p:nvSpPr>
          <p:cNvPr id="231" name="Google Shape;231;p31"/>
          <p:cNvSpPr txBox="1"/>
          <p:nvPr>
            <p:ph type="title"/>
          </p:nvPr>
        </p:nvSpPr>
        <p:spPr>
          <a:xfrm>
            <a:off x="370850" y="640925"/>
            <a:ext cx="4316400" cy="635400"/>
          </a:xfrm>
          <a:prstGeom prst="rect">
            <a:avLst/>
          </a:prstGeom>
        </p:spPr>
        <p:txBody>
          <a:bodyPr anchorCtr="0" anchor="t" bIns="91425" lIns="91425" spcFirstLastPara="1" rIns="91425" wrap="square" tIns="91425">
            <a:normAutofit fontScale="90000"/>
          </a:bodyPr>
          <a:lstStyle/>
          <a:p>
            <a:pPr indent="-400050" lvl="0" marL="457200" rtl="0" algn="l">
              <a:spcBef>
                <a:spcPts val="0"/>
              </a:spcBef>
              <a:spcAft>
                <a:spcPts val="0"/>
              </a:spcAft>
              <a:buSzPct val="100000"/>
              <a:buAutoNum type="arabicPeriod"/>
            </a:pPr>
            <a:r>
              <a:rPr lang="it"/>
              <a:t>Recupero dei risultati </a:t>
            </a:r>
            <a:endParaRPr/>
          </a:p>
        </p:txBody>
      </p:sp>
      <p:sp>
        <p:nvSpPr>
          <p:cNvPr id="232" name="Google Shape;232;p31"/>
          <p:cNvSpPr txBox="1"/>
          <p:nvPr/>
        </p:nvSpPr>
        <p:spPr>
          <a:xfrm>
            <a:off x="823675" y="1187100"/>
            <a:ext cx="3525600" cy="87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it" sz="2100">
                <a:solidFill>
                  <a:schemeClr val="dk1"/>
                </a:solidFill>
                <a:latin typeface="Lato"/>
                <a:ea typeface="Lato"/>
                <a:cs typeface="Lato"/>
                <a:sym typeface="Lato"/>
              </a:rPr>
              <a:t>Attraverso il primo script “autoUrlExtractor.py”:</a:t>
            </a:r>
            <a:endParaRPr/>
          </a:p>
        </p:txBody>
      </p:sp>
      <p:pic>
        <p:nvPicPr>
          <p:cNvPr id="233" name="Google Shape;233;p31"/>
          <p:cNvPicPr preferRelativeResize="0"/>
          <p:nvPr/>
        </p:nvPicPr>
        <p:blipFill rotWithShape="1">
          <a:blip r:embed="rId3">
            <a:alphaModFix/>
          </a:blip>
          <a:srcRect b="0" l="1263" r="0" t="0"/>
          <a:stretch/>
        </p:blipFill>
        <p:spPr>
          <a:xfrm>
            <a:off x="4797975" y="628425"/>
            <a:ext cx="3715051" cy="3886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87" name="Shape 87"/>
        <p:cNvGrpSpPr/>
        <p:nvPr/>
      </p:nvGrpSpPr>
      <p:grpSpPr>
        <a:xfrm>
          <a:off x="0" y="0"/>
          <a:ext cx="0" cy="0"/>
          <a:chOff x="0" y="0"/>
          <a:chExt cx="0" cy="0"/>
        </a:xfrm>
      </p:grpSpPr>
      <p:sp>
        <p:nvSpPr>
          <p:cNvPr id="88" name="Google Shape;88;p14"/>
          <p:cNvSpPr txBox="1"/>
          <p:nvPr>
            <p:ph type="title"/>
          </p:nvPr>
        </p:nvSpPr>
        <p:spPr>
          <a:xfrm>
            <a:off x="265500" y="1912650"/>
            <a:ext cx="4045200" cy="1318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it"/>
              <a:t>Panoramica</a:t>
            </a:r>
            <a:endParaRPr/>
          </a:p>
        </p:txBody>
      </p:sp>
      <p:sp>
        <p:nvSpPr>
          <p:cNvPr id="89" name="Google Shape;89;p14"/>
          <p:cNvSpPr txBox="1"/>
          <p:nvPr>
            <p:ph idx="2" type="body"/>
          </p:nvPr>
        </p:nvSpPr>
        <p:spPr>
          <a:xfrm>
            <a:off x="4946400" y="241575"/>
            <a:ext cx="3837000" cy="4217100"/>
          </a:xfrm>
          <a:prstGeom prst="rect">
            <a:avLst/>
          </a:prstGeom>
        </p:spPr>
        <p:txBody>
          <a:bodyPr anchorCtr="0" anchor="ctr" bIns="91425" lIns="91425" spcFirstLastPara="1" rIns="91425" wrap="square" tIns="91425">
            <a:normAutofit/>
          </a:bodyPr>
          <a:lstStyle/>
          <a:p>
            <a:pPr indent="-355600" lvl="0" marL="457200" rtl="0" algn="l">
              <a:lnSpc>
                <a:spcPct val="150000"/>
              </a:lnSpc>
              <a:spcBef>
                <a:spcPts val="0"/>
              </a:spcBef>
              <a:spcAft>
                <a:spcPts val="0"/>
              </a:spcAft>
              <a:buSzPts val="2000"/>
              <a:buAutoNum type="arabicPeriod"/>
            </a:pPr>
            <a:r>
              <a:rPr lang="it" sz="2000"/>
              <a:t>Intro</a:t>
            </a:r>
            <a:endParaRPr sz="2000"/>
          </a:p>
          <a:p>
            <a:pPr indent="-355600" lvl="0" marL="457200" rtl="0" algn="l">
              <a:lnSpc>
                <a:spcPct val="150000"/>
              </a:lnSpc>
              <a:spcBef>
                <a:spcPts val="0"/>
              </a:spcBef>
              <a:spcAft>
                <a:spcPts val="0"/>
              </a:spcAft>
              <a:buSzPts val="2000"/>
              <a:buAutoNum type="arabicPeriod"/>
            </a:pPr>
            <a:r>
              <a:rPr lang="it" sz="2000"/>
              <a:t>Utenti / Query Language</a:t>
            </a:r>
            <a:endParaRPr sz="2000"/>
          </a:p>
          <a:p>
            <a:pPr indent="-355600" lvl="0" marL="457200" rtl="0" algn="l">
              <a:lnSpc>
                <a:spcPct val="150000"/>
              </a:lnSpc>
              <a:spcBef>
                <a:spcPts val="0"/>
              </a:spcBef>
              <a:spcAft>
                <a:spcPts val="0"/>
              </a:spcAft>
              <a:buSzPts val="2000"/>
              <a:buAutoNum type="arabicPeriod"/>
            </a:pPr>
            <a:r>
              <a:rPr lang="it" sz="2000"/>
              <a:t>Dataset</a:t>
            </a:r>
            <a:endParaRPr sz="2000"/>
          </a:p>
          <a:p>
            <a:pPr indent="-355600" lvl="0" marL="457200" rtl="0" algn="l">
              <a:lnSpc>
                <a:spcPct val="150000"/>
              </a:lnSpc>
              <a:spcBef>
                <a:spcPts val="0"/>
              </a:spcBef>
              <a:spcAft>
                <a:spcPts val="0"/>
              </a:spcAft>
              <a:buSzPts val="2000"/>
              <a:buAutoNum type="arabicPeriod"/>
            </a:pPr>
            <a:r>
              <a:rPr lang="it" sz="2000"/>
              <a:t>Query</a:t>
            </a:r>
            <a:endParaRPr sz="2000"/>
          </a:p>
          <a:p>
            <a:pPr indent="-355600" lvl="0" marL="457200" rtl="0" algn="l">
              <a:lnSpc>
                <a:spcPct val="150000"/>
              </a:lnSpc>
              <a:spcBef>
                <a:spcPts val="0"/>
              </a:spcBef>
              <a:spcAft>
                <a:spcPts val="0"/>
              </a:spcAft>
              <a:buSzPts val="2000"/>
              <a:buAutoNum type="arabicPeriod"/>
            </a:pPr>
            <a:r>
              <a:rPr lang="it" sz="2000"/>
              <a:t>Benchmark</a:t>
            </a:r>
            <a:endParaRPr sz="2000"/>
          </a:p>
          <a:p>
            <a:pPr indent="-355600" lvl="0" marL="457200" rtl="0" algn="l">
              <a:lnSpc>
                <a:spcPct val="150000"/>
              </a:lnSpc>
              <a:spcBef>
                <a:spcPts val="0"/>
              </a:spcBef>
              <a:spcAft>
                <a:spcPts val="0"/>
              </a:spcAft>
              <a:buSzPts val="2000"/>
              <a:buAutoNum type="arabicPeriod"/>
            </a:pPr>
            <a:r>
              <a:rPr lang="it" sz="2000"/>
              <a:t>Motori di Ricerca</a:t>
            </a:r>
            <a:endParaRPr sz="2000"/>
          </a:p>
          <a:p>
            <a:pPr indent="-355600" lvl="0" marL="457200" rtl="0" algn="l">
              <a:lnSpc>
                <a:spcPct val="150000"/>
              </a:lnSpc>
              <a:spcBef>
                <a:spcPts val="0"/>
              </a:spcBef>
              <a:spcAft>
                <a:spcPts val="0"/>
              </a:spcAft>
              <a:buSzPts val="2000"/>
              <a:buAutoNum type="arabicPeriod"/>
            </a:pPr>
            <a:r>
              <a:rPr lang="it" sz="2000"/>
              <a:t>Metriche</a:t>
            </a:r>
            <a:endParaRPr sz="2000"/>
          </a:p>
          <a:p>
            <a:pPr indent="-355600" lvl="0" marL="457200" rtl="0" algn="l">
              <a:lnSpc>
                <a:spcPct val="150000"/>
              </a:lnSpc>
              <a:spcBef>
                <a:spcPts val="0"/>
              </a:spcBef>
              <a:spcAft>
                <a:spcPts val="0"/>
              </a:spcAft>
              <a:buSzPts val="2000"/>
              <a:buAutoNum type="arabicPeriod"/>
            </a:pPr>
            <a:r>
              <a:rPr lang="it" sz="2000"/>
              <a:t>Analisi</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2"/>
          <p:cNvSpPr txBox="1"/>
          <p:nvPr>
            <p:ph type="title"/>
          </p:nvPr>
        </p:nvSpPr>
        <p:spPr>
          <a:xfrm>
            <a:off x="3889025" y="614975"/>
            <a:ext cx="49182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2.	Controllo Manuale</a:t>
            </a:r>
            <a:endParaRPr/>
          </a:p>
        </p:txBody>
      </p:sp>
      <p:sp>
        <p:nvSpPr>
          <p:cNvPr id="239" name="Google Shape;239;p32"/>
          <p:cNvSpPr txBox="1"/>
          <p:nvPr>
            <p:ph idx="1" type="body"/>
          </p:nvPr>
        </p:nvSpPr>
        <p:spPr>
          <a:xfrm>
            <a:off x="3931325" y="1622500"/>
            <a:ext cx="4875900" cy="2866500"/>
          </a:xfrm>
          <a:prstGeom prst="rect">
            <a:avLst/>
          </a:prstGeom>
        </p:spPr>
        <p:txBody>
          <a:bodyPr anchorCtr="0" anchor="t" bIns="91425" lIns="91425" spcFirstLastPara="1" rIns="91425" wrap="square" tIns="91425">
            <a:normAutofit lnSpcReduction="20000"/>
          </a:bodyPr>
          <a:lstStyle/>
          <a:p>
            <a:pPr indent="-317500" lvl="0" marL="457200" rtl="0" algn="just">
              <a:spcBef>
                <a:spcPts val="1000"/>
              </a:spcBef>
              <a:spcAft>
                <a:spcPts val="0"/>
              </a:spcAft>
              <a:buClr>
                <a:schemeClr val="dk2"/>
              </a:buClr>
              <a:buSzPts val="1400"/>
              <a:buFont typeface="Lato"/>
              <a:buChar char="➢"/>
            </a:pPr>
            <a:r>
              <a:rPr lang="it"/>
              <a:t>Controllo eseguito manualmente dagli sviluppatori sui risultati ottenuti da ciascuna query per ogni motore di ricerca;</a:t>
            </a:r>
            <a:endParaRPr/>
          </a:p>
          <a:p>
            <a:pPr indent="-317500" lvl="0" marL="457200" rtl="0" algn="just">
              <a:spcBef>
                <a:spcPts val="1200"/>
              </a:spcBef>
              <a:spcAft>
                <a:spcPts val="0"/>
              </a:spcAft>
              <a:buClr>
                <a:schemeClr val="dk2"/>
              </a:buClr>
              <a:buSzPts val="1400"/>
              <a:buFont typeface="Lato"/>
              <a:buChar char="➢"/>
            </a:pPr>
            <a:r>
              <a:rPr lang="it"/>
              <a:t>L’obiettivo è garantire la correttezza dei documenti restituiti, rispetto alla reale pertinenza verso le query;</a:t>
            </a:r>
            <a:endParaRPr/>
          </a:p>
          <a:p>
            <a:pPr indent="-317500" lvl="0" marL="457200" rtl="0" algn="just">
              <a:spcBef>
                <a:spcPts val="1200"/>
              </a:spcBef>
              <a:spcAft>
                <a:spcPts val="0"/>
              </a:spcAft>
              <a:buClr>
                <a:schemeClr val="dk2"/>
              </a:buClr>
              <a:buSzPts val="1400"/>
              <a:buFont typeface="Lato"/>
              <a:buChar char="➢"/>
            </a:pPr>
            <a:r>
              <a:rPr lang="it"/>
              <a:t>Il controllo ha previsto:</a:t>
            </a:r>
            <a:endParaRPr/>
          </a:p>
          <a:p>
            <a:pPr indent="-317500" lvl="1" marL="914400" rtl="0" algn="just">
              <a:spcBef>
                <a:spcPts val="1000"/>
              </a:spcBef>
              <a:spcAft>
                <a:spcPts val="0"/>
              </a:spcAft>
              <a:buClr>
                <a:srgbClr val="000000"/>
              </a:buClr>
              <a:buSzPts val="1400"/>
              <a:buFont typeface="Arial"/>
              <a:buChar char="○"/>
            </a:pPr>
            <a:r>
              <a:rPr lang="it"/>
              <a:t>L’eventuale </a:t>
            </a:r>
            <a:r>
              <a:rPr b="1" lang="it">
                <a:solidFill>
                  <a:schemeClr val="dk1"/>
                </a:solidFill>
              </a:rPr>
              <a:t>rimozione </a:t>
            </a:r>
            <a:r>
              <a:rPr lang="it"/>
              <a:t>di documenti non rilevanti (falsi positivi), molto frequente;</a:t>
            </a:r>
            <a:endParaRPr/>
          </a:p>
          <a:p>
            <a:pPr indent="-317500" lvl="1" marL="914400" rtl="0" algn="just">
              <a:spcBef>
                <a:spcPts val="1000"/>
              </a:spcBef>
              <a:spcAft>
                <a:spcPts val="0"/>
              </a:spcAft>
              <a:buClr>
                <a:srgbClr val="000000"/>
              </a:buClr>
              <a:buSzPts val="1400"/>
              <a:buFont typeface="Arial"/>
              <a:buChar char="○"/>
            </a:pPr>
            <a:r>
              <a:rPr lang="it"/>
              <a:t>Eventuale </a:t>
            </a:r>
            <a:r>
              <a:rPr b="1" lang="it">
                <a:solidFill>
                  <a:schemeClr val="dk1"/>
                </a:solidFill>
              </a:rPr>
              <a:t>aggiunta </a:t>
            </a:r>
            <a:r>
              <a:rPr lang="it"/>
              <a:t>di documenti rilevanti ma assenti, (falsi negativi), più rara.</a:t>
            </a:r>
            <a:endParaRPr/>
          </a:p>
        </p:txBody>
      </p:sp>
      <p:sp>
        <p:nvSpPr>
          <p:cNvPr id="240" name="Google Shape;240;p32"/>
          <p:cNvSpPr txBox="1"/>
          <p:nvPr/>
        </p:nvSpPr>
        <p:spPr>
          <a:xfrm>
            <a:off x="4362575" y="1114600"/>
            <a:ext cx="44445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it" sz="2100">
                <a:solidFill>
                  <a:schemeClr val="dk1"/>
                </a:solidFill>
                <a:latin typeface="Lato"/>
                <a:ea typeface="Lato"/>
                <a:cs typeface="Lato"/>
                <a:sym typeface="Lato"/>
              </a:rPr>
              <a:t>Controllo manuale dei risultati</a:t>
            </a:r>
            <a:endParaRPr/>
          </a:p>
        </p:txBody>
      </p:sp>
      <p:pic>
        <p:nvPicPr>
          <p:cNvPr id="241" name="Google Shape;241;p32"/>
          <p:cNvPicPr preferRelativeResize="0"/>
          <p:nvPr/>
        </p:nvPicPr>
        <p:blipFill>
          <a:blip r:embed="rId3">
            <a:alphaModFix/>
          </a:blip>
          <a:stretch>
            <a:fillRect/>
          </a:stretch>
        </p:blipFill>
        <p:spPr>
          <a:xfrm>
            <a:off x="576175" y="727725"/>
            <a:ext cx="2999249" cy="736650"/>
          </a:xfrm>
          <a:prstGeom prst="rect">
            <a:avLst/>
          </a:prstGeom>
          <a:noFill/>
          <a:ln>
            <a:noFill/>
          </a:ln>
        </p:spPr>
      </p:pic>
      <p:pic>
        <p:nvPicPr>
          <p:cNvPr id="242" name="Google Shape;242;p32"/>
          <p:cNvPicPr preferRelativeResize="0"/>
          <p:nvPr/>
        </p:nvPicPr>
        <p:blipFill>
          <a:blip r:embed="rId4">
            <a:alphaModFix/>
          </a:blip>
          <a:stretch>
            <a:fillRect/>
          </a:stretch>
        </p:blipFill>
        <p:spPr>
          <a:xfrm>
            <a:off x="325375" y="1927700"/>
            <a:ext cx="3500849" cy="2776400"/>
          </a:xfrm>
          <a:prstGeom prst="rect">
            <a:avLst/>
          </a:prstGeom>
          <a:noFill/>
          <a:ln>
            <a:noFill/>
          </a:ln>
        </p:spPr>
      </p:pic>
      <p:sp>
        <p:nvSpPr>
          <p:cNvPr id="243" name="Google Shape;243;p32"/>
          <p:cNvSpPr txBox="1"/>
          <p:nvPr/>
        </p:nvSpPr>
        <p:spPr>
          <a:xfrm>
            <a:off x="246513" y="1560338"/>
            <a:ext cx="3098400" cy="400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000"/>
              </a:spcBef>
              <a:spcAft>
                <a:spcPts val="1200"/>
              </a:spcAft>
              <a:buNone/>
            </a:pPr>
            <a:r>
              <a:rPr i="1" lang="it">
                <a:solidFill>
                  <a:schemeClr val="dk2"/>
                </a:solidFill>
                <a:latin typeface="Lato"/>
                <a:ea typeface="Lato"/>
                <a:cs typeface="Lato"/>
                <a:sym typeface="Lato"/>
              </a:rPr>
              <a:t>Struttura del file contenente i risultati:</a:t>
            </a:r>
            <a:endParaRPr i="1"/>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3"/>
          <p:cNvSpPr txBox="1"/>
          <p:nvPr>
            <p:ph type="title"/>
          </p:nvPr>
        </p:nvSpPr>
        <p:spPr>
          <a:xfrm>
            <a:off x="370850" y="640925"/>
            <a:ext cx="45288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3.	</a:t>
            </a:r>
            <a:r>
              <a:rPr lang="it"/>
              <a:t>Calcolo della Rilevanza</a:t>
            </a:r>
            <a:r>
              <a:rPr lang="it"/>
              <a:t> </a:t>
            </a:r>
            <a:endParaRPr/>
          </a:p>
        </p:txBody>
      </p:sp>
      <p:sp>
        <p:nvSpPr>
          <p:cNvPr id="249" name="Google Shape;249;p33"/>
          <p:cNvSpPr txBox="1"/>
          <p:nvPr/>
        </p:nvSpPr>
        <p:spPr>
          <a:xfrm>
            <a:off x="823675" y="1187100"/>
            <a:ext cx="3525600" cy="87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it" sz="2100">
                <a:solidFill>
                  <a:schemeClr val="dk1"/>
                </a:solidFill>
                <a:latin typeface="Lato"/>
                <a:ea typeface="Lato"/>
                <a:cs typeface="Lato"/>
                <a:sym typeface="Lato"/>
              </a:rPr>
              <a:t>Attraverso il secondo script “createBenchMark.py”:</a:t>
            </a:r>
            <a:endParaRPr b="1" sz="2100">
              <a:solidFill>
                <a:schemeClr val="dk1"/>
              </a:solidFill>
              <a:latin typeface="Lato"/>
              <a:ea typeface="Lato"/>
              <a:cs typeface="Lato"/>
              <a:sym typeface="Lato"/>
            </a:endParaRPr>
          </a:p>
        </p:txBody>
      </p:sp>
      <p:pic>
        <p:nvPicPr>
          <p:cNvPr id="250" name="Google Shape;250;p33"/>
          <p:cNvPicPr preferRelativeResize="0"/>
          <p:nvPr/>
        </p:nvPicPr>
        <p:blipFill rotWithShape="1">
          <a:blip r:embed="rId3">
            <a:alphaModFix/>
          </a:blip>
          <a:srcRect b="0" l="0" r="0" t="4406"/>
          <a:stretch/>
        </p:blipFill>
        <p:spPr>
          <a:xfrm>
            <a:off x="4939350" y="2473200"/>
            <a:ext cx="3764875" cy="2054376"/>
          </a:xfrm>
          <a:prstGeom prst="rect">
            <a:avLst/>
          </a:prstGeom>
          <a:noFill/>
          <a:ln>
            <a:noFill/>
          </a:ln>
        </p:spPr>
      </p:pic>
      <p:sp>
        <p:nvSpPr>
          <p:cNvPr id="251" name="Google Shape;251;p33"/>
          <p:cNvSpPr txBox="1"/>
          <p:nvPr>
            <p:ph idx="1" type="body"/>
          </p:nvPr>
        </p:nvSpPr>
        <p:spPr>
          <a:xfrm>
            <a:off x="370850" y="2024075"/>
            <a:ext cx="4365600" cy="2634600"/>
          </a:xfrm>
          <a:prstGeom prst="rect">
            <a:avLst/>
          </a:prstGeom>
        </p:spPr>
        <p:txBody>
          <a:bodyPr anchorCtr="0" anchor="t" bIns="91425" lIns="91425" spcFirstLastPara="1" rIns="91425" wrap="square" tIns="91425">
            <a:normAutofit fontScale="85000" lnSpcReduction="10000"/>
          </a:bodyPr>
          <a:lstStyle/>
          <a:p>
            <a:pPr indent="-304165" lvl="0" marL="457200" rtl="0" algn="just">
              <a:lnSpc>
                <a:spcPct val="115000"/>
              </a:lnSpc>
              <a:spcBef>
                <a:spcPts val="1000"/>
              </a:spcBef>
              <a:spcAft>
                <a:spcPts val="0"/>
              </a:spcAft>
              <a:buSzPct val="100000"/>
              <a:buChar char="➢"/>
            </a:pPr>
            <a:r>
              <a:rPr lang="it"/>
              <a:t>L’obiettivo è ottenere un ordinamento univoco e ideale di risultati per ciascuna query;</a:t>
            </a:r>
            <a:endParaRPr/>
          </a:p>
          <a:p>
            <a:pPr indent="-304165" lvl="0" marL="457200" rtl="0" algn="just">
              <a:lnSpc>
                <a:spcPct val="115000"/>
              </a:lnSpc>
              <a:spcBef>
                <a:spcPts val="1200"/>
              </a:spcBef>
              <a:spcAft>
                <a:spcPts val="0"/>
              </a:spcAft>
              <a:buSzPct val="100000"/>
              <a:buChar char="➢"/>
            </a:pPr>
            <a:r>
              <a:rPr lang="it"/>
              <a:t>Lo script elabora i risultati precedentemente raccolti (tre elenchi per ogni query) assegna un punteggio di rilevanza (da </a:t>
            </a:r>
            <a:r>
              <a:rPr b="1" lang="it">
                <a:solidFill>
                  <a:schemeClr val="dk1"/>
                </a:solidFill>
              </a:rPr>
              <a:t>1</a:t>
            </a:r>
            <a:r>
              <a:rPr lang="it"/>
              <a:t> a </a:t>
            </a:r>
            <a:r>
              <a:rPr b="1" lang="it">
                <a:solidFill>
                  <a:schemeClr val="dk1"/>
                </a:solidFill>
              </a:rPr>
              <a:t>3</a:t>
            </a:r>
            <a:r>
              <a:rPr lang="it"/>
              <a:t>) a ciascun documento;</a:t>
            </a:r>
            <a:endParaRPr/>
          </a:p>
          <a:p>
            <a:pPr indent="-304165" lvl="0" marL="457200" rtl="0" algn="just">
              <a:lnSpc>
                <a:spcPct val="115000"/>
              </a:lnSpc>
              <a:spcBef>
                <a:spcPts val="1200"/>
              </a:spcBef>
              <a:spcAft>
                <a:spcPts val="0"/>
              </a:spcAft>
              <a:buSzPct val="100000"/>
              <a:buChar char="➢"/>
            </a:pPr>
            <a:r>
              <a:rPr lang="it"/>
              <a:t>Questo avviene sulla base di due fattori:</a:t>
            </a:r>
            <a:endParaRPr/>
          </a:p>
          <a:p>
            <a:pPr indent="-293369" lvl="1" marL="914400" rtl="0" algn="just">
              <a:lnSpc>
                <a:spcPct val="115000"/>
              </a:lnSpc>
              <a:spcBef>
                <a:spcPts val="1200"/>
              </a:spcBef>
              <a:spcAft>
                <a:spcPts val="0"/>
              </a:spcAft>
              <a:buSzPct val="100000"/>
              <a:buChar char="○"/>
            </a:pPr>
            <a:r>
              <a:rPr b="1" lang="it">
                <a:solidFill>
                  <a:schemeClr val="dk1"/>
                </a:solidFill>
              </a:rPr>
              <a:t>Frequenza </a:t>
            </a:r>
            <a:r>
              <a:rPr lang="it"/>
              <a:t>del documento</a:t>
            </a:r>
            <a:r>
              <a:rPr lang="it"/>
              <a:t>: in quanti motori di ricerca il documento compare;</a:t>
            </a:r>
            <a:endParaRPr/>
          </a:p>
          <a:p>
            <a:pPr indent="-293369" lvl="1" marL="914400" rtl="0" algn="just">
              <a:lnSpc>
                <a:spcPct val="115000"/>
              </a:lnSpc>
              <a:spcBef>
                <a:spcPts val="1200"/>
              </a:spcBef>
              <a:spcAft>
                <a:spcPts val="1200"/>
              </a:spcAft>
              <a:buSzPct val="100000"/>
              <a:buChar char="○"/>
            </a:pPr>
            <a:r>
              <a:rPr lang="it"/>
              <a:t>Punteggio in base alla </a:t>
            </a:r>
            <a:r>
              <a:rPr b="1" lang="it">
                <a:solidFill>
                  <a:schemeClr val="dk1"/>
                </a:solidFill>
              </a:rPr>
              <a:t>posizione</a:t>
            </a:r>
            <a:r>
              <a:rPr lang="it"/>
              <a:t>: quanto è alto il documento nei risultati dei motori in cui è presente.</a:t>
            </a:r>
            <a:endParaRPr b="1"/>
          </a:p>
        </p:txBody>
      </p:sp>
      <p:sp>
        <p:nvSpPr>
          <p:cNvPr id="252" name="Google Shape;252;p33"/>
          <p:cNvSpPr txBox="1"/>
          <p:nvPr>
            <p:ph idx="1" type="body"/>
          </p:nvPr>
        </p:nvSpPr>
        <p:spPr>
          <a:xfrm>
            <a:off x="5317825" y="1187100"/>
            <a:ext cx="3525600" cy="1197000"/>
          </a:xfrm>
          <a:prstGeom prst="rect">
            <a:avLst/>
          </a:prstGeom>
        </p:spPr>
        <p:txBody>
          <a:bodyPr anchorCtr="0" anchor="t" bIns="91425" lIns="91425" spcFirstLastPara="1" rIns="91425" wrap="square" tIns="91425">
            <a:normAutofit/>
          </a:bodyPr>
          <a:lstStyle/>
          <a:p>
            <a:pPr indent="-317500" lvl="0" marL="457200" rtl="0" algn="just">
              <a:lnSpc>
                <a:spcPct val="115000"/>
              </a:lnSpc>
              <a:spcBef>
                <a:spcPts val="1000"/>
              </a:spcBef>
              <a:spcAft>
                <a:spcPts val="0"/>
              </a:spcAft>
              <a:buSzPts val="1400"/>
              <a:buAutoNum type="arabicPeriod"/>
            </a:pPr>
            <a:r>
              <a:rPr b="1" lang="it"/>
              <a:t>Calcolo della </a:t>
            </a:r>
            <a:r>
              <a:rPr b="1" lang="it">
                <a:solidFill>
                  <a:schemeClr val="dk1"/>
                </a:solidFill>
              </a:rPr>
              <a:t>Frequenza</a:t>
            </a:r>
            <a:endParaRPr b="1">
              <a:solidFill>
                <a:schemeClr val="dk1"/>
              </a:solidFill>
            </a:endParaRPr>
          </a:p>
          <a:p>
            <a:pPr indent="-317500" lvl="0" marL="457200" rtl="0" algn="just">
              <a:lnSpc>
                <a:spcPct val="115000"/>
              </a:lnSpc>
              <a:spcBef>
                <a:spcPts val="0"/>
              </a:spcBef>
              <a:spcAft>
                <a:spcPts val="0"/>
              </a:spcAft>
              <a:buSzPts val="1400"/>
              <a:buAutoNum type="arabicPeriod"/>
            </a:pPr>
            <a:r>
              <a:rPr b="1" lang="it"/>
              <a:t>Calcolo della </a:t>
            </a:r>
            <a:r>
              <a:rPr b="1" lang="it">
                <a:solidFill>
                  <a:schemeClr val="dk1"/>
                </a:solidFill>
              </a:rPr>
              <a:t>Posizione Totale</a:t>
            </a:r>
            <a:endParaRPr b="1">
              <a:solidFill>
                <a:schemeClr val="dk1"/>
              </a:solidFill>
            </a:endParaRPr>
          </a:p>
          <a:p>
            <a:pPr indent="-317500" lvl="0" marL="457200" rtl="0" algn="just">
              <a:lnSpc>
                <a:spcPct val="115000"/>
              </a:lnSpc>
              <a:spcBef>
                <a:spcPts val="0"/>
              </a:spcBef>
              <a:spcAft>
                <a:spcPts val="0"/>
              </a:spcAft>
              <a:buSzPts val="1400"/>
              <a:buAutoNum type="arabicPeriod"/>
            </a:pPr>
            <a:r>
              <a:rPr b="1" lang="it">
                <a:solidFill>
                  <a:schemeClr val="dk1"/>
                </a:solidFill>
              </a:rPr>
              <a:t>Unione </a:t>
            </a:r>
            <a:r>
              <a:rPr b="1" lang="it"/>
              <a:t>di Frequenza e Posizione</a:t>
            </a:r>
            <a:endParaRPr b="1"/>
          </a:p>
          <a:p>
            <a:pPr indent="-317500" lvl="0" marL="457200" rtl="0" algn="just">
              <a:lnSpc>
                <a:spcPct val="115000"/>
              </a:lnSpc>
              <a:spcBef>
                <a:spcPts val="0"/>
              </a:spcBef>
              <a:spcAft>
                <a:spcPts val="0"/>
              </a:spcAft>
              <a:buSzPts val="1400"/>
              <a:buAutoNum type="arabicPeriod"/>
            </a:pPr>
            <a:r>
              <a:rPr b="1" lang="it">
                <a:solidFill>
                  <a:schemeClr val="dk1"/>
                </a:solidFill>
              </a:rPr>
              <a:t>Normalizzazione </a:t>
            </a:r>
            <a:r>
              <a:rPr b="1" lang="it"/>
              <a:t>dei risultati</a:t>
            </a:r>
            <a:endParaRPr b="1"/>
          </a:p>
        </p:txBody>
      </p:sp>
      <p:sp>
        <p:nvSpPr>
          <p:cNvPr id="253" name="Google Shape;253;p33"/>
          <p:cNvSpPr txBox="1"/>
          <p:nvPr/>
        </p:nvSpPr>
        <p:spPr>
          <a:xfrm>
            <a:off x="5317825" y="704675"/>
            <a:ext cx="34305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it" sz="2100">
                <a:solidFill>
                  <a:schemeClr val="dk1"/>
                </a:solidFill>
                <a:latin typeface="Lato"/>
                <a:ea typeface="Lato"/>
                <a:cs typeface="Lato"/>
                <a:sym typeface="Lato"/>
              </a:rPr>
              <a:t>Principali Sotto-fasi</a:t>
            </a:r>
            <a:endParaRPr b="1" sz="2100">
              <a:solidFill>
                <a:schemeClr val="dk1"/>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4"/>
          <p:cNvSpPr txBox="1"/>
          <p:nvPr>
            <p:ph type="title"/>
          </p:nvPr>
        </p:nvSpPr>
        <p:spPr>
          <a:xfrm>
            <a:off x="320650" y="4533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Costruzione del </a:t>
            </a:r>
            <a:r>
              <a:rPr lang="it"/>
              <a:t>Benchmark</a:t>
            </a:r>
            <a:endParaRPr/>
          </a:p>
        </p:txBody>
      </p:sp>
      <p:pic>
        <p:nvPicPr>
          <p:cNvPr id="259" name="Google Shape;259;p34" title="benchmark-horizontal.png"/>
          <p:cNvPicPr preferRelativeResize="0"/>
          <p:nvPr/>
        </p:nvPicPr>
        <p:blipFill rotWithShape="1">
          <a:blip r:embed="rId3">
            <a:alphaModFix/>
          </a:blip>
          <a:srcRect b="15648" l="7171" r="6740" t="14645"/>
          <a:stretch/>
        </p:blipFill>
        <p:spPr>
          <a:xfrm>
            <a:off x="525050" y="1484375"/>
            <a:ext cx="8093875" cy="3125950"/>
          </a:xfrm>
          <a:prstGeom prst="rect">
            <a:avLst/>
          </a:prstGeom>
          <a:noFill/>
          <a:ln>
            <a:noFill/>
          </a:ln>
        </p:spPr>
      </p:pic>
      <p:sp>
        <p:nvSpPr>
          <p:cNvPr id="260" name="Google Shape;260;p34"/>
          <p:cNvSpPr txBox="1"/>
          <p:nvPr/>
        </p:nvSpPr>
        <p:spPr>
          <a:xfrm>
            <a:off x="320650" y="944925"/>
            <a:ext cx="52527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it" sz="2100">
                <a:solidFill>
                  <a:schemeClr val="dk1"/>
                </a:solidFill>
                <a:latin typeface="Lato"/>
                <a:ea typeface="Lato"/>
                <a:cs typeface="Lato"/>
                <a:sym typeface="Lato"/>
              </a:rPr>
              <a:t>Pipeline completa</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5"/>
          <p:cNvSpPr txBox="1"/>
          <p:nvPr>
            <p:ph type="title"/>
          </p:nvPr>
        </p:nvSpPr>
        <p:spPr>
          <a:xfrm>
            <a:off x="3138050" y="562875"/>
            <a:ext cx="56658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Visualizzazione del Benchmark</a:t>
            </a:r>
            <a:endParaRPr/>
          </a:p>
        </p:txBody>
      </p:sp>
      <p:sp>
        <p:nvSpPr>
          <p:cNvPr id="266" name="Google Shape;266;p35"/>
          <p:cNvSpPr txBox="1"/>
          <p:nvPr/>
        </p:nvSpPr>
        <p:spPr>
          <a:xfrm>
            <a:off x="3138050" y="1054450"/>
            <a:ext cx="56658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it" sz="2100">
                <a:solidFill>
                  <a:schemeClr val="dk1"/>
                </a:solidFill>
                <a:latin typeface="Lato"/>
                <a:ea typeface="Lato"/>
                <a:cs typeface="Lato"/>
                <a:sym typeface="Lato"/>
              </a:rPr>
              <a:t>Struttura del file &amp; Esempio data query</a:t>
            </a:r>
            <a:endParaRPr/>
          </a:p>
        </p:txBody>
      </p:sp>
      <p:pic>
        <p:nvPicPr>
          <p:cNvPr id="267" name="Google Shape;267;p35"/>
          <p:cNvPicPr preferRelativeResize="0"/>
          <p:nvPr/>
        </p:nvPicPr>
        <p:blipFill>
          <a:blip r:embed="rId3">
            <a:alphaModFix/>
          </a:blip>
          <a:stretch>
            <a:fillRect/>
          </a:stretch>
        </p:blipFill>
        <p:spPr>
          <a:xfrm>
            <a:off x="75400" y="995149"/>
            <a:ext cx="2909325" cy="3648575"/>
          </a:xfrm>
          <a:prstGeom prst="rect">
            <a:avLst/>
          </a:prstGeom>
          <a:noFill/>
          <a:ln>
            <a:noFill/>
          </a:ln>
        </p:spPr>
      </p:pic>
      <p:sp>
        <p:nvSpPr>
          <p:cNvPr id="268" name="Google Shape;268;p35"/>
          <p:cNvSpPr txBox="1"/>
          <p:nvPr>
            <p:ph idx="1" type="body"/>
          </p:nvPr>
        </p:nvSpPr>
        <p:spPr>
          <a:xfrm>
            <a:off x="3079250" y="1562350"/>
            <a:ext cx="5634000" cy="1059900"/>
          </a:xfrm>
          <a:prstGeom prst="rect">
            <a:avLst/>
          </a:prstGeom>
        </p:spPr>
        <p:txBody>
          <a:bodyPr anchorCtr="0" anchor="t" bIns="91425" lIns="91425" spcFirstLastPara="1" rIns="91425" wrap="square" tIns="91425">
            <a:normAutofit/>
          </a:bodyPr>
          <a:lstStyle/>
          <a:p>
            <a:pPr indent="-317500" lvl="0" marL="457200" rtl="0" algn="just">
              <a:lnSpc>
                <a:spcPct val="115000"/>
              </a:lnSpc>
              <a:spcBef>
                <a:spcPts val="1000"/>
              </a:spcBef>
              <a:spcAft>
                <a:spcPts val="0"/>
              </a:spcAft>
              <a:buSzPts val="1400"/>
              <a:buChar char="➢"/>
            </a:pPr>
            <a:r>
              <a:rPr lang="it"/>
              <a:t>Ciascuna query è associata ad un elenco </a:t>
            </a:r>
            <a:r>
              <a:rPr b="1" lang="it">
                <a:solidFill>
                  <a:schemeClr val="dk1"/>
                </a:solidFill>
              </a:rPr>
              <a:t>ideale </a:t>
            </a:r>
            <a:r>
              <a:rPr lang="it"/>
              <a:t>di documenti, ognuno con un punteggio di rilevanza.</a:t>
            </a:r>
            <a:endParaRPr/>
          </a:p>
          <a:p>
            <a:pPr indent="-317500" lvl="0" marL="457200" rtl="0" algn="just">
              <a:lnSpc>
                <a:spcPct val="115000"/>
              </a:lnSpc>
              <a:spcBef>
                <a:spcPts val="1200"/>
              </a:spcBef>
              <a:spcAft>
                <a:spcPts val="1200"/>
              </a:spcAft>
              <a:buSzPts val="1400"/>
              <a:buChar char="➢"/>
            </a:pPr>
            <a:r>
              <a:rPr lang="it"/>
              <a:t>I valori tra l’</a:t>
            </a:r>
            <a:r>
              <a:rPr b="1" lang="it">
                <a:solidFill>
                  <a:schemeClr val="dk1"/>
                </a:solidFill>
              </a:rPr>
              <a:t>1</a:t>
            </a:r>
            <a:r>
              <a:rPr lang="it"/>
              <a:t> e il </a:t>
            </a:r>
            <a:r>
              <a:rPr b="1" lang="it">
                <a:solidFill>
                  <a:schemeClr val="dk1"/>
                </a:solidFill>
              </a:rPr>
              <a:t>3</a:t>
            </a:r>
            <a:r>
              <a:rPr lang="it"/>
              <a:t> sono utili per il calcolo della </a:t>
            </a:r>
            <a:r>
              <a:rPr b="1" lang="it">
                <a:solidFill>
                  <a:schemeClr val="dk1"/>
                </a:solidFill>
              </a:rPr>
              <a:t>NDCG</a:t>
            </a:r>
            <a:r>
              <a:rPr lang="it"/>
              <a:t>;</a:t>
            </a:r>
            <a:endParaRPr/>
          </a:p>
        </p:txBody>
      </p:sp>
      <p:pic>
        <p:nvPicPr>
          <p:cNvPr id="269" name="Google Shape;269;p35"/>
          <p:cNvPicPr preferRelativeResize="0"/>
          <p:nvPr/>
        </p:nvPicPr>
        <p:blipFill rotWithShape="1">
          <a:blip r:embed="rId4">
            <a:alphaModFix/>
          </a:blip>
          <a:srcRect b="7669" l="1698" r="1223" t="4580"/>
          <a:stretch/>
        </p:blipFill>
        <p:spPr>
          <a:xfrm>
            <a:off x="2799574" y="2723100"/>
            <a:ext cx="5972475" cy="1778850"/>
          </a:xfrm>
          <a:prstGeom prst="rect">
            <a:avLst/>
          </a:prstGeom>
          <a:noFill/>
          <a:ln>
            <a:noFill/>
          </a:ln>
        </p:spPr>
      </p:pic>
      <p:sp>
        <p:nvSpPr>
          <p:cNvPr id="270" name="Google Shape;270;p35"/>
          <p:cNvSpPr txBox="1"/>
          <p:nvPr/>
        </p:nvSpPr>
        <p:spPr>
          <a:xfrm>
            <a:off x="-19150" y="669538"/>
            <a:ext cx="3098400" cy="384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000"/>
              </a:spcBef>
              <a:spcAft>
                <a:spcPts val="1200"/>
              </a:spcAft>
              <a:buNone/>
            </a:pPr>
            <a:r>
              <a:rPr i="1" lang="it" sz="1300">
                <a:solidFill>
                  <a:schemeClr val="dk2"/>
                </a:solidFill>
                <a:latin typeface="Lato"/>
                <a:ea typeface="Lato"/>
                <a:cs typeface="Lato"/>
                <a:sym typeface="Lato"/>
              </a:rPr>
              <a:t>Struttura del file contenente il benchmark:</a:t>
            </a:r>
            <a:endParaRPr i="1" sz="13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6"/>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it"/>
              <a:t>Motori di Ricerca</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79" name="Shape 279"/>
        <p:cNvGrpSpPr/>
        <p:nvPr/>
      </p:nvGrpSpPr>
      <p:grpSpPr>
        <a:xfrm>
          <a:off x="0" y="0"/>
          <a:ext cx="0" cy="0"/>
          <a:chOff x="0" y="0"/>
          <a:chExt cx="0" cy="0"/>
        </a:xfrm>
      </p:grpSpPr>
      <p:sp>
        <p:nvSpPr>
          <p:cNvPr id="280" name="Google Shape;280;p37"/>
          <p:cNvSpPr txBox="1"/>
          <p:nvPr>
            <p:ph idx="2" type="body"/>
          </p:nvPr>
        </p:nvSpPr>
        <p:spPr>
          <a:xfrm>
            <a:off x="5762300" y="299550"/>
            <a:ext cx="2252400" cy="44046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rmAutofit/>
          </a:bodyPr>
          <a:lstStyle/>
          <a:p>
            <a:pPr indent="-354330" lvl="0" marL="457200" rtl="0" algn="l">
              <a:spcBef>
                <a:spcPts val="0"/>
              </a:spcBef>
              <a:spcAft>
                <a:spcPts val="0"/>
              </a:spcAft>
              <a:buSzPts val="1980"/>
              <a:buChar char="★"/>
            </a:pPr>
            <a:r>
              <a:rPr lang="it" sz="1979"/>
              <a:t>Whoosh</a:t>
            </a:r>
            <a:endParaRPr sz="1979"/>
          </a:p>
          <a:p>
            <a:pPr indent="-317500" lvl="1" marL="914400" rtl="0" algn="l">
              <a:spcBef>
                <a:spcPts val="1000"/>
              </a:spcBef>
              <a:spcAft>
                <a:spcPts val="0"/>
              </a:spcAft>
              <a:buSzPts val="1400"/>
              <a:buChar char="○"/>
            </a:pPr>
            <a:r>
              <a:rPr b="1" lang="it"/>
              <a:t>BM25F</a:t>
            </a:r>
            <a:endParaRPr i="1"/>
          </a:p>
          <a:p>
            <a:pPr indent="-317500" lvl="1" marL="914400" rtl="0" algn="l">
              <a:spcBef>
                <a:spcPts val="1000"/>
              </a:spcBef>
              <a:spcAft>
                <a:spcPts val="0"/>
              </a:spcAft>
              <a:buSzPts val="1400"/>
              <a:buChar char="○"/>
            </a:pPr>
            <a:r>
              <a:rPr b="1" lang="it"/>
              <a:t>VSM</a:t>
            </a:r>
            <a:endParaRPr i="1"/>
          </a:p>
          <a:p>
            <a:pPr indent="-354330" lvl="0" marL="457200" rtl="0" algn="l">
              <a:spcBef>
                <a:spcPts val="3000"/>
              </a:spcBef>
              <a:spcAft>
                <a:spcPts val="0"/>
              </a:spcAft>
              <a:buSzPts val="1980"/>
              <a:buChar char="★"/>
            </a:pPr>
            <a:r>
              <a:rPr lang="it" sz="1979"/>
              <a:t>Lucene</a:t>
            </a:r>
            <a:endParaRPr sz="1979"/>
          </a:p>
          <a:p>
            <a:pPr indent="-317500" lvl="1" marL="914400" rtl="0" algn="l">
              <a:spcBef>
                <a:spcPts val="1000"/>
              </a:spcBef>
              <a:spcAft>
                <a:spcPts val="0"/>
              </a:spcAft>
              <a:buSzPts val="1400"/>
              <a:buChar char="○"/>
            </a:pPr>
            <a:r>
              <a:rPr b="1" lang="it"/>
              <a:t>BM25</a:t>
            </a:r>
            <a:endParaRPr i="1"/>
          </a:p>
          <a:p>
            <a:pPr indent="-317500" lvl="1" marL="914400" rtl="0" algn="l">
              <a:spcBef>
                <a:spcPts val="1000"/>
              </a:spcBef>
              <a:spcAft>
                <a:spcPts val="0"/>
              </a:spcAft>
              <a:buSzPts val="1400"/>
              <a:buChar char="○"/>
            </a:pPr>
            <a:r>
              <a:rPr b="1" lang="it"/>
              <a:t>VSM</a:t>
            </a:r>
            <a:endParaRPr i="1"/>
          </a:p>
          <a:p>
            <a:pPr indent="-354330" lvl="0" marL="457200" rtl="0" algn="l">
              <a:spcBef>
                <a:spcPts val="3000"/>
              </a:spcBef>
              <a:spcAft>
                <a:spcPts val="0"/>
              </a:spcAft>
              <a:buSzPts val="1980"/>
              <a:buChar char="★"/>
            </a:pPr>
            <a:r>
              <a:rPr lang="it" sz="1979"/>
              <a:t>PostgreSQL</a:t>
            </a:r>
            <a:endParaRPr sz="1979"/>
          </a:p>
          <a:p>
            <a:pPr indent="-317500" lvl="1" marL="914400" rtl="0" algn="l">
              <a:spcBef>
                <a:spcPts val="1000"/>
              </a:spcBef>
              <a:spcAft>
                <a:spcPts val="0"/>
              </a:spcAft>
              <a:buSzPts val="1400"/>
              <a:buChar char="○"/>
            </a:pPr>
            <a:r>
              <a:rPr b="1" lang="it"/>
              <a:t>CD</a:t>
            </a:r>
            <a:endParaRPr i="1" sz="1200"/>
          </a:p>
          <a:p>
            <a:pPr indent="-317500" lvl="1" marL="914400" rtl="0" algn="l">
              <a:spcBef>
                <a:spcPts val="1000"/>
              </a:spcBef>
              <a:spcAft>
                <a:spcPts val="0"/>
              </a:spcAft>
              <a:buSzPts val="1400"/>
              <a:buChar char="○"/>
            </a:pPr>
            <a:r>
              <a:rPr b="1" lang="it"/>
              <a:t>SW</a:t>
            </a:r>
            <a:endParaRPr i="1" sz="1200"/>
          </a:p>
        </p:txBody>
      </p:sp>
      <p:sp>
        <p:nvSpPr>
          <p:cNvPr id="281" name="Google Shape;281;p37"/>
          <p:cNvSpPr txBox="1"/>
          <p:nvPr>
            <p:ph type="title"/>
          </p:nvPr>
        </p:nvSpPr>
        <p:spPr>
          <a:xfrm>
            <a:off x="145350" y="90450"/>
            <a:ext cx="4316400" cy="6354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it" sz="3000">
                <a:solidFill>
                  <a:schemeClr val="dk2"/>
                </a:solidFill>
              </a:rPr>
              <a:t>Premesse</a:t>
            </a:r>
            <a:endParaRPr/>
          </a:p>
        </p:txBody>
      </p:sp>
      <p:sp>
        <p:nvSpPr>
          <p:cNvPr id="282" name="Google Shape;282;p37"/>
          <p:cNvSpPr txBox="1"/>
          <p:nvPr/>
        </p:nvSpPr>
        <p:spPr>
          <a:xfrm>
            <a:off x="0" y="1006850"/>
            <a:ext cx="4422900" cy="1425900"/>
          </a:xfrm>
          <a:prstGeom prst="rect">
            <a:avLst/>
          </a:prstGeom>
          <a:noFill/>
          <a:ln>
            <a:noFill/>
          </a:ln>
        </p:spPr>
        <p:txBody>
          <a:bodyPr anchorCtr="0" anchor="t" bIns="91425" lIns="91425" spcFirstLastPara="1" rIns="91425" wrap="square" tIns="91425">
            <a:spAutoFit/>
          </a:bodyPr>
          <a:lstStyle/>
          <a:p>
            <a:pPr indent="-317500" lvl="0" marL="457200" rtl="0" algn="just">
              <a:lnSpc>
                <a:spcPct val="115000"/>
              </a:lnSpc>
              <a:spcBef>
                <a:spcPts val="1000"/>
              </a:spcBef>
              <a:spcAft>
                <a:spcPts val="0"/>
              </a:spcAft>
              <a:buClr>
                <a:schemeClr val="dk2"/>
              </a:buClr>
              <a:buSzPts val="1400"/>
              <a:buFont typeface="Lato"/>
              <a:buChar char="➢"/>
            </a:pPr>
            <a:r>
              <a:rPr lang="it">
                <a:solidFill>
                  <a:schemeClr val="dk2"/>
                </a:solidFill>
                <a:latin typeface="Lato"/>
                <a:ea typeface="Lato"/>
                <a:cs typeface="Lato"/>
                <a:sym typeface="Lato"/>
              </a:rPr>
              <a:t>Tre motori di ricerca, basati sui tre seguenti sistemi: </a:t>
            </a:r>
            <a:r>
              <a:rPr i="1" lang="it">
                <a:solidFill>
                  <a:schemeClr val="dk1"/>
                </a:solidFill>
                <a:latin typeface="Lato"/>
                <a:ea typeface="Lato"/>
                <a:cs typeface="Lato"/>
                <a:sym typeface="Lato"/>
              </a:rPr>
              <a:t>Whoosh</a:t>
            </a:r>
            <a:r>
              <a:rPr lang="it">
                <a:solidFill>
                  <a:schemeClr val="dk2"/>
                </a:solidFill>
                <a:latin typeface="Lato"/>
                <a:ea typeface="Lato"/>
                <a:cs typeface="Lato"/>
                <a:sym typeface="Lato"/>
              </a:rPr>
              <a:t>, </a:t>
            </a:r>
            <a:r>
              <a:rPr i="1" lang="it">
                <a:solidFill>
                  <a:schemeClr val="dk1"/>
                </a:solidFill>
                <a:latin typeface="Lato"/>
                <a:ea typeface="Lato"/>
                <a:cs typeface="Lato"/>
                <a:sym typeface="Lato"/>
              </a:rPr>
              <a:t>Lucene </a:t>
            </a:r>
            <a:r>
              <a:rPr i="1" lang="it">
                <a:solidFill>
                  <a:schemeClr val="dk2"/>
                </a:solidFill>
                <a:latin typeface="Lato"/>
                <a:ea typeface="Lato"/>
                <a:cs typeface="Lato"/>
                <a:sym typeface="Lato"/>
              </a:rPr>
              <a:t>(PyLucene) </a:t>
            </a:r>
            <a:r>
              <a:rPr lang="it">
                <a:solidFill>
                  <a:schemeClr val="dk2"/>
                </a:solidFill>
                <a:latin typeface="Lato"/>
                <a:ea typeface="Lato"/>
                <a:cs typeface="Lato"/>
                <a:sym typeface="Lato"/>
              </a:rPr>
              <a:t>e </a:t>
            </a:r>
            <a:r>
              <a:rPr i="1" lang="it">
                <a:solidFill>
                  <a:schemeClr val="dk1"/>
                </a:solidFill>
                <a:latin typeface="Lato"/>
                <a:ea typeface="Lato"/>
                <a:cs typeface="Lato"/>
                <a:sym typeface="Lato"/>
              </a:rPr>
              <a:t>PostgreSQL</a:t>
            </a:r>
            <a:r>
              <a:rPr lang="it">
                <a:solidFill>
                  <a:schemeClr val="dk2"/>
                </a:solidFill>
                <a:latin typeface="Lato"/>
                <a:ea typeface="Lato"/>
                <a:cs typeface="Lato"/>
                <a:sym typeface="Lato"/>
              </a:rPr>
              <a:t>.</a:t>
            </a:r>
            <a:endParaRPr>
              <a:solidFill>
                <a:schemeClr val="dk2"/>
              </a:solidFill>
              <a:latin typeface="Lato"/>
              <a:ea typeface="Lato"/>
              <a:cs typeface="Lato"/>
              <a:sym typeface="Lato"/>
            </a:endParaRPr>
          </a:p>
          <a:p>
            <a:pPr indent="-304800" lvl="1" marL="914400" rtl="0" algn="just">
              <a:lnSpc>
                <a:spcPct val="115000"/>
              </a:lnSpc>
              <a:spcBef>
                <a:spcPts val="1200"/>
              </a:spcBef>
              <a:spcAft>
                <a:spcPts val="0"/>
              </a:spcAft>
              <a:buClr>
                <a:schemeClr val="dk2"/>
              </a:buClr>
              <a:buSzPts val="1200"/>
              <a:buFont typeface="Lato"/>
              <a:buChar char="○"/>
            </a:pPr>
            <a:r>
              <a:rPr lang="it">
                <a:solidFill>
                  <a:schemeClr val="dk2"/>
                </a:solidFill>
                <a:latin typeface="Lato"/>
                <a:ea typeface="Lato"/>
                <a:cs typeface="Lato"/>
                <a:sym typeface="Lato"/>
              </a:rPr>
              <a:t>Preprocessing </a:t>
            </a:r>
            <a:r>
              <a:rPr b="1" lang="it">
                <a:solidFill>
                  <a:schemeClr val="dk1"/>
                </a:solidFill>
                <a:latin typeface="Lato"/>
                <a:ea typeface="Lato"/>
                <a:cs typeface="Lato"/>
                <a:sym typeface="Lato"/>
              </a:rPr>
              <a:t>indipendente;</a:t>
            </a:r>
            <a:endParaRPr b="1" sz="1200">
              <a:solidFill>
                <a:schemeClr val="dk1"/>
              </a:solidFill>
              <a:latin typeface="Lato"/>
              <a:ea typeface="Lato"/>
              <a:cs typeface="Lato"/>
              <a:sym typeface="Lato"/>
            </a:endParaRPr>
          </a:p>
          <a:p>
            <a:pPr indent="-304800" lvl="1" marL="914400" rtl="0" algn="just">
              <a:lnSpc>
                <a:spcPct val="115000"/>
              </a:lnSpc>
              <a:spcBef>
                <a:spcPts val="1000"/>
              </a:spcBef>
              <a:spcAft>
                <a:spcPts val="1200"/>
              </a:spcAft>
              <a:buClr>
                <a:schemeClr val="dk2"/>
              </a:buClr>
              <a:buSzPts val="1200"/>
              <a:buFont typeface="Lato"/>
              <a:buChar char="○"/>
            </a:pPr>
            <a:r>
              <a:rPr b="1" lang="it">
                <a:solidFill>
                  <a:schemeClr val="dk1"/>
                </a:solidFill>
                <a:latin typeface="Lato"/>
                <a:ea typeface="Lato"/>
                <a:cs typeface="Lato"/>
                <a:sym typeface="Lato"/>
              </a:rPr>
              <a:t>Interfaccia </a:t>
            </a:r>
            <a:r>
              <a:rPr lang="it">
                <a:solidFill>
                  <a:schemeClr val="dk2"/>
                </a:solidFill>
                <a:latin typeface="Lato"/>
                <a:ea typeface="Lato"/>
                <a:cs typeface="Lato"/>
                <a:sym typeface="Lato"/>
              </a:rPr>
              <a:t>comune.</a:t>
            </a:r>
            <a:endParaRPr/>
          </a:p>
        </p:txBody>
      </p:sp>
      <p:sp>
        <p:nvSpPr>
          <p:cNvPr id="283" name="Google Shape;283;p37"/>
          <p:cNvSpPr txBox="1"/>
          <p:nvPr/>
        </p:nvSpPr>
        <p:spPr>
          <a:xfrm>
            <a:off x="0" y="2829600"/>
            <a:ext cx="4422900" cy="1673700"/>
          </a:xfrm>
          <a:prstGeom prst="rect">
            <a:avLst/>
          </a:prstGeom>
          <a:noFill/>
          <a:ln>
            <a:noFill/>
          </a:ln>
        </p:spPr>
        <p:txBody>
          <a:bodyPr anchorCtr="0" anchor="t" bIns="91425" lIns="91425" spcFirstLastPara="1" rIns="91425" wrap="square" tIns="91425">
            <a:spAutoFit/>
          </a:bodyPr>
          <a:lstStyle/>
          <a:p>
            <a:pPr indent="-317500" lvl="0" marL="457200" rtl="0" algn="just">
              <a:lnSpc>
                <a:spcPct val="115000"/>
              </a:lnSpc>
              <a:spcBef>
                <a:spcPts val="1000"/>
              </a:spcBef>
              <a:spcAft>
                <a:spcPts val="0"/>
              </a:spcAft>
              <a:buClr>
                <a:schemeClr val="dk2"/>
              </a:buClr>
              <a:buSzPts val="1400"/>
              <a:buFont typeface="Lato"/>
              <a:buChar char="➢"/>
            </a:pPr>
            <a:r>
              <a:rPr lang="it">
                <a:solidFill>
                  <a:schemeClr val="dk2"/>
                </a:solidFill>
                <a:latin typeface="Lato"/>
                <a:ea typeface="Lato"/>
                <a:cs typeface="Lato"/>
                <a:sym typeface="Lato"/>
              </a:rPr>
              <a:t>Per ciascuno dei tre motori, sono implementate </a:t>
            </a:r>
            <a:r>
              <a:rPr b="1" lang="it">
                <a:solidFill>
                  <a:schemeClr val="dk1"/>
                </a:solidFill>
                <a:latin typeface="Lato"/>
                <a:ea typeface="Lato"/>
                <a:cs typeface="Lato"/>
                <a:sym typeface="Lato"/>
              </a:rPr>
              <a:t>due varianti</a:t>
            </a:r>
            <a:r>
              <a:rPr b="1" lang="it">
                <a:solidFill>
                  <a:schemeClr val="dk2"/>
                </a:solidFill>
                <a:latin typeface="Lato"/>
                <a:ea typeface="Lato"/>
                <a:cs typeface="Lato"/>
                <a:sym typeface="Lato"/>
              </a:rPr>
              <a:t> </a:t>
            </a:r>
            <a:r>
              <a:rPr lang="it">
                <a:solidFill>
                  <a:schemeClr val="dk2"/>
                </a:solidFill>
                <a:latin typeface="Lato"/>
                <a:ea typeface="Lato"/>
                <a:cs typeface="Lato"/>
                <a:sym typeface="Lato"/>
              </a:rPr>
              <a:t>basate su altrettanti modelli di ranking:</a:t>
            </a:r>
            <a:endParaRPr>
              <a:solidFill>
                <a:schemeClr val="dk2"/>
              </a:solidFill>
              <a:latin typeface="Lato"/>
              <a:ea typeface="Lato"/>
              <a:cs typeface="Lato"/>
              <a:sym typeface="Lato"/>
            </a:endParaRPr>
          </a:p>
          <a:p>
            <a:pPr indent="-304800" lvl="1" marL="914400" rtl="0" algn="just">
              <a:lnSpc>
                <a:spcPct val="115000"/>
              </a:lnSpc>
              <a:spcBef>
                <a:spcPts val="1200"/>
              </a:spcBef>
              <a:spcAft>
                <a:spcPts val="0"/>
              </a:spcAft>
              <a:buClr>
                <a:schemeClr val="dk2"/>
              </a:buClr>
              <a:buSzPts val="1200"/>
              <a:buFont typeface="Lato"/>
              <a:buChar char="○"/>
            </a:pPr>
            <a:r>
              <a:rPr lang="it">
                <a:solidFill>
                  <a:schemeClr val="dk2"/>
                </a:solidFill>
                <a:latin typeface="Lato"/>
                <a:ea typeface="Lato"/>
                <a:cs typeface="Lato"/>
                <a:sym typeface="Lato"/>
              </a:rPr>
              <a:t>La prima utilizza il </a:t>
            </a:r>
            <a:r>
              <a:rPr b="1" lang="it">
                <a:solidFill>
                  <a:schemeClr val="dk1"/>
                </a:solidFill>
                <a:latin typeface="Lato"/>
                <a:ea typeface="Lato"/>
                <a:cs typeface="Lato"/>
                <a:sym typeface="Lato"/>
              </a:rPr>
              <a:t>modello standard</a:t>
            </a:r>
            <a:r>
              <a:rPr lang="it">
                <a:solidFill>
                  <a:schemeClr val="dk2"/>
                </a:solidFill>
                <a:latin typeface="Lato"/>
                <a:ea typeface="Lato"/>
                <a:cs typeface="Lato"/>
                <a:sym typeface="Lato"/>
              </a:rPr>
              <a:t>;</a:t>
            </a:r>
            <a:endParaRPr sz="1200">
              <a:solidFill>
                <a:schemeClr val="lt2"/>
              </a:solidFill>
              <a:latin typeface="Lato"/>
              <a:ea typeface="Lato"/>
              <a:cs typeface="Lato"/>
              <a:sym typeface="Lato"/>
            </a:endParaRPr>
          </a:p>
          <a:p>
            <a:pPr indent="-304800" lvl="1" marL="914400" rtl="0" algn="just">
              <a:lnSpc>
                <a:spcPct val="115000"/>
              </a:lnSpc>
              <a:spcBef>
                <a:spcPts val="1000"/>
              </a:spcBef>
              <a:spcAft>
                <a:spcPts val="1200"/>
              </a:spcAft>
              <a:buClr>
                <a:schemeClr val="dk2"/>
              </a:buClr>
              <a:buSzPts val="1200"/>
              <a:buFont typeface="Lato"/>
              <a:buChar char="○"/>
            </a:pPr>
            <a:r>
              <a:rPr lang="it">
                <a:solidFill>
                  <a:schemeClr val="dk2"/>
                </a:solidFill>
                <a:latin typeface="Lato"/>
                <a:ea typeface="Lato"/>
                <a:cs typeface="Lato"/>
                <a:sym typeface="Lato"/>
              </a:rPr>
              <a:t>La seconda è </a:t>
            </a:r>
            <a:r>
              <a:rPr lang="it">
                <a:solidFill>
                  <a:schemeClr val="dk2"/>
                </a:solidFill>
                <a:latin typeface="Lato"/>
                <a:ea typeface="Lato"/>
                <a:cs typeface="Lato"/>
                <a:sym typeface="Lato"/>
              </a:rPr>
              <a:t>una </a:t>
            </a:r>
            <a:r>
              <a:rPr b="1" lang="it">
                <a:solidFill>
                  <a:schemeClr val="dk1"/>
                </a:solidFill>
                <a:latin typeface="Lato"/>
                <a:ea typeface="Lato"/>
                <a:cs typeface="Lato"/>
                <a:sym typeface="Lato"/>
              </a:rPr>
              <a:t>variante </a:t>
            </a:r>
            <a:r>
              <a:rPr lang="it">
                <a:solidFill>
                  <a:schemeClr val="dk2"/>
                </a:solidFill>
                <a:latin typeface="Lato"/>
                <a:ea typeface="Lato"/>
                <a:cs typeface="Lato"/>
                <a:sym typeface="Lato"/>
              </a:rPr>
              <a:t>della prima.</a:t>
            </a:r>
            <a:endParaRPr/>
          </a:p>
        </p:txBody>
      </p:sp>
      <p:pic>
        <p:nvPicPr>
          <p:cNvPr id="284" name="Google Shape;284;p37"/>
          <p:cNvPicPr preferRelativeResize="0"/>
          <p:nvPr/>
        </p:nvPicPr>
        <p:blipFill>
          <a:blip r:embed="rId3">
            <a:alphaModFix/>
          </a:blip>
          <a:stretch>
            <a:fillRect/>
          </a:stretch>
        </p:blipFill>
        <p:spPr>
          <a:xfrm>
            <a:off x="4929696" y="4468150"/>
            <a:ext cx="624254" cy="571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8"/>
          <p:cNvSpPr txBox="1"/>
          <p:nvPr/>
        </p:nvSpPr>
        <p:spPr>
          <a:xfrm>
            <a:off x="430750" y="2197100"/>
            <a:ext cx="3513600" cy="1699200"/>
          </a:xfrm>
          <a:prstGeom prst="rect">
            <a:avLst/>
          </a:prstGeom>
          <a:noFill/>
          <a:ln>
            <a:noFill/>
          </a:ln>
        </p:spPr>
        <p:txBody>
          <a:bodyPr anchorCtr="0" anchor="t" bIns="91425" lIns="91425" spcFirstLastPara="1" rIns="91425" wrap="square" tIns="91425">
            <a:spAutoFit/>
          </a:bodyPr>
          <a:lstStyle/>
          <a:p>
            <a:pPr indent="-317500" lvl="0" marL="457200" rtl="0" algn="just">
              <a:lnSpc>
                <a:spcPct val="115000"/>
              </a:lnSpc>
              <a:spcBef>
                <a:spcPts val="1000"/>
              </a:spcBef>
              <a:spcAft>
                <a:spcPts val="0"/>
              </a:spcAft>
              <a:buClr>
                <a:schemeClr val="dk2"/>
              </a:buClr>
              <a:buSzPts val="1400"/>
              <a:buFont typeface="Lato"/>
              <a:buChar char="➢"/>
            </a:pPr>
            <a:r>
              <a:rPr lang="it">
                <a:latin typeface="Lato"/>
                <a:ea typeface="Lato"/>
                <a:cs typeface="Lato"/>
                <a:sym typeface="Lato"/>
              </a:rPr>
              <a:t>Abbiamo selezionato due modelli di ranking implementati dal sistema Whoosh:</a:t>
            </a:r>
            <a:endParaRPr>
              <a:latin typeface="Lato"/>
              <a:ea typeface="Lato"/>
              <a:cs typeface="Lato"/>
              <a:sym typeface="Lato"/>
            </a:endParaRPr>
          </a:p>
          <a:p>
            <a:pPr indent="-304800" lvl="1" marL="914400" rtl="0" algn="just">
              <a:lnSpc>
                <a:spcPct val="115000"/>
              </a:lnSpc>
              <a:spcBef>
                <a:spcPts val="1200"/>
              </a:spcBef>
              <a:spcAft>
                <a:spcPts val="0"/>
              </a:spcAft>
              <a:buClr>
                <a:schemeClr val="dk1"/>
              </a:buClr>
              <a:buSzPts val="1200"/>
              <a:buFont typeface="Lato"/>
              <a:buChar char="○"/>
            </a:pPr>
            <a:r>
              <a:rPr b="1" lang="it">
                <a:solidFill>
                  <a:schemeClr val="dk1"/>
                </a:solidFill>
                <a:latin typeface="Lato"/>
                <a:ea typeface="Lato"/>
                <a:cs typeface="Lato"/>
                <a:sym typeface="Lato"/>
              </a:rPr>
              <a:t>BM25F</a:t>
            </a:r>
            <a:endParaRPr b="1">
              <a:solidFill>
                <a:schemeClr val="dk1"/>
              </a:solidFill>
              <a:latin typeface="Lato"/>
              <a:ea typeface="Lato"/>
              <a:cs typeface="Lato"/>
              <a:sym typeface="Lato"/>
            </a:endParaRPr>
          </a:p>
          <a:p>
            <a:pPr indent="-304800" lvl="1" marL="914400" rtl="0" algn="just">
              <a:lnSpc>
                <a:spcPct val="115000"/>
              </a:lnSpc>
              <a:spcBef>
                <a:spcPts val="1200"/>
              </a:spcBef>
              <a:spcAft>
                <a:spcPts val="1200"/>
              </a:spcAft>
              <a:buClr>
                <a:schemeClr val="dk1"/>
              </a:buClr>
              <a:buSzPts val="1200"/>
              <a:buFont typeface="Lato"/>
              <a:buChar char="○"/>
            </a:pPr>
            <a:r>
              <a:rPr b="1" lang="it">
                <a:solidFill>
                  <a:schemeClr val="dk1"/>
                </a:solidFill>
                <a:latin typeface="Lato"/>
                <a:ea typeface="Lato"/>
                <a:cs typeface="Lato"/>
                <a:sym typeface="Lato"/>
              </a:rPr>
              <a:t>VSM</a:t>
            </a:r>
            <a:endParaRPr b="1">
              <a:solidFill>
                <a:schemeClr val="dk1"/>
              </a:solidFill>
              <a:latin typeface="Lato"/>
              <a:ea typeface="Lato"/>
              <a:cs typeface="Lato"/>
              <a:sym typeface="Lato"/>
            </a:endParaRPr>
          </a:p>
        </p:txBody>
      </p:sp>
      <p:sp>
        <p:nvSpPr>
          <p:cNvPr id="290" name="Google Shape;290;p38"/>
          <p:cNvSpPr txBox="1"/>
          <p:nvPr/>
        </p:nvSpPr>
        <p:spPr>
          <a:xfrm>
            <a:off x="4292475" y="970675"/>
            <a:ext cx="4348500" cy="3377100"/>
          </a:xfrm>
          <a:prstGeom prst="rect">
            <a:avLst/>
          </a:prstGeom>
          <a:noFill/>
          <a:ln>
            <a:noFill/>
          </a:ln>
        </p:spPr>
        <p:txBody>
          <a:bodyPr anchorCtr="0" anchor="t" bIns="91425" lIns="91425" spcFirstLastPara="1" rIns="91425" wrap="square" tIns="91425">
            <a:spAutoFit/>
          </a:bodyPr>
          <a:lstStyle/>
          <a:p>
            <a:pPr indent="-317500" lvl="0" marL="457200" rtl="0" algn="just">
              <a:lnSpc>
                <a:spcPct val="115000"/>
              </a:lnSpc>
              <a:spcBef>
                <a:spcPts val="1000"/>
              </a:spcBef>
              <a:spcAft>
                <a:spcPts val="0"/>
              </a:spcAft>
              <a:buClr>
                <a:schemeClr val="dk2"/>
              </a:buClr>
              <a:buSzPts val="1400"/>
              <a:buFont typeface="Lato"/>
              <a:buChar char="➢"/>
            </a:pPr>
            <a:r>
              <a:rPr lang="it">
                <a:latin typeface="Lato"/>
                <a:ea typeface="Lato"/>
                <a:cs typeface="Lato"/>
                <a:sym typeface="Lato"/>
              </a:rPr>
              <a:t>Per ciascun modello abbiamo ricavato due varianti differenti:</a:t>
            </a:r>
            <a:endParaRPr>
              <a:latin typeface="Lato"/>
              <a:ea typeface="Lato"/>
              <a:cs typeface="Lato"/>
              <a:sym typeface="Lato"/>
            </a:endParaRPr>
          </a:p>
          <a:p>
            <a:pPr indent="-304800" lvl="1" marL="914400" rtl="0" algn="just">
              <a:lnSpc>
                <a:spcPct val="115000"/>
              </a:lnSpc>
              <a:spcBef>
                <a:spcPts val="1200"/>
              </a:spcBef>
              <a:spcAft>
                <a:spcPts val="0"/>
              </a:spcAft>
              <a:buClr>
                <a:schemeClr val="dk1"/>
              </a:buClr>
              <a:buSzPts val="1200"/>
              <a:buFont typeface="Lato"/>
              <a:buChar char="○"/>
            </a:pPr>
            <a:r>
              <a:rPr lang="it">
                <a:solidFill>
                  <a:schemeClr val="dk2"/>
                </a:solidFill>
                <a:latin typeface="Lato"/>
                <a:ea typeface="Lato"/>
                <a:cs typeface="Lato"/>
                <a:sym typeface="Lato"/>
              </a:rPr>
              <a:t>Modello </a:t>
            </a:r>
            <a:r>
              <a:rPr lang="it">
                <a:solidFill>
                  <a:schemeClr val="dk1"/>
                </a:solidFill>
                <a:latin typeface="Lato"/>
                <a:ea typeface="Lato"/>
                <a:cs typeface="Lato"/>
                <a:sym typeface="Lato"/>
              </a:rPr>
              <a:t>BM25F</a:t>
            </a:r>
            <a:r>
              <a:rPr lang="it">
                <a:solidFill>
                  <a:schemeClr val="dk2"/>
                </a:solidFill>
                <a:latin typeface="Lato"/>
                <a:ea typeface="Lato"/>
                <a:cs typeface="Lato"/>
                <a:sym typeface="Lato"/>
              </a:rPr>
              <a:t> classico:</a:t>
            </a:r>
            <a:endParaRPr>
              <a:solidFill>
                <a:schemeClr val="dk2"/>
              </a:solidFill>
              <a:latin typeface="Lato"/>
              <a:ea typeface="Lato"/>
              <a:cs typeface="Lato"/>
              <a:sym typeface="Lato"/>
            </a:endParaRPr>
          </a:p>
          <a:p>
            <a:pPr indent="-330200" lvl="2" marL="1371600" rtl="0" algn="l">
              <a:lnSpc>
                <a:spcPct val="115000"/>
              </a:lnSpc>
              <a:spcBef>
                <a:spcPts val="0"/>
              </a:spcBef>
              <a:spcAft>
                <a:spcPts val="0"/>
              </a:spcAft>
              <a:buClr>
                <a:schemeClr val="dk2"/>
              </a:buClr>
              <a:buSzPts val="1600"/>
              <a:buFont typeface="Lato"/>
              <a:buChar char="■"/>
            </a:pPr>
            <a:r>
              <a:rPr i="1" lang="it" sz="1600">
                <a:solidFill>
                  <a:schemeClr val="dk2"/>
                </a:solidFill>
                <a:latin typeface="Lato"/>
                <a:ea typeface="Lato"/>
                <a:cs typeface="Lato"/>
                <a:sym typeface="Lato"/>
              </a:rPr>
              <a:t>k</a:t>
            </a:r>
            <a:r>
              <a:rPr i="1" lang="it" sz="1100">
                <a:solidFill>
                  <a:schemeClr val="dk2"/>
                </a:solidFill>
                <a:latin typeface="Lato"/>
                <a:ea typeface="Lato"/>
                <a:cs typeface="Lato"/>
                <a:sym typeface="Lato"/>
              </a:rPr>
              <a:t>1</a:t>
            </a:r>
            <a:r>
              <a:rPr i="1" lang="it" sz="1600">
                <a:solidFill>
                  <a:schemeClr val="dk2"/>
                </a:solidFill>
                <a:latin typeface="Lato"/>
                <a:ea typeface="Lato"/>
                <a:cs typeface="Lato"/>
                <a:sym typeface="Lato"/>
              </a:rPr>
              <a:t> </a:t>
            </a:r>
            <a:r>
              <a:rPr lang="it" sz="1600">
                <a:solidFill>
                  <a:schemeClr val="dk2"/>
                </a:solidFill>
                <a:latin typeface="Lato"/>
                <a:ea typeface="Lato"/>
                <a:cs typeface="Lato"/>
                <a:sym typeface="Lato"/>
              </a:rPr>
              <a:t>= 1,2</a:t>
            </a:r>
            <a:endParaRPr sz="1600">
              <a:solidFill>
                <a:schemeClr val="dk2"/>
              </a:solidFill>
              <a:latin typeface="Lato"/>
              <a:ea typeface="Lato"/>
              <a:cs typeface="Lato"/>
              <a:sym typeface="Lato"/>
            </a:endParaRPr>
          </a:p>
          <a:p>
            <a:pPr indent="-330200" lvl="2" marL="1371600" rtl="0" algn="l">
              <a:lnSpc>
                <a:spcPct val="115000"/>
              </a:lnSpc>
              <a:spcBef>
                <a:spcPts val="0"/>
              </a:spcBef>
              <a:spcAft>
                <a:spcPts val="0"/>
              </a:spcAft>
              <a:buClr>
                <a:schemeClr val="dk2"/>
              </a:buClr>
              <a:buSzPts val="1600"/>
              <a:buFont typeface="Lato"/>
              <a:buChar char="■"/>
            </a:pPr>
            <a:r>
              <a:rPr i="1" lang="it" sz="1600">
                <a:solidFill>
                  <a:schemeClr val="dk2"/>
                </a:solidFill>
                <a:latin typeface="Lato"/>
                <a:ea typeface="Lato"/>
                <a:cs typeface="Lato"/>
                <a:sym typeface="Lato"/>
              </a:rPr>
              <a:t>b</a:t>
            </a:r>
            <a:r>
              <a:rPr lang="it" sz="1600">
                <a:solidFill>
                  <a:schemeClr val="dk2"/>
                </a:solidFill>
                <a:latin typeface="Lato"/>
                <a:ea typeface="Lato"/>
                <a:cs typeface="Lato"/>
                <a:sym typeface="Lato"/>
              </a:rPr>
              <a:t> = 0,75</a:t>
            </a:r>
            <a:endParaRPr>
              <a:solidFill>
                <a:schemeClr val="dk2"/>
              </a:solidFill>
              <a:latin typeface="Lato"/>
              <a:ea typeface="Lato"/>
              <a:cs typeface="Lato"/>
              <a:sym typeface="Lato"/>
            </a:endParaRPr>
          </a:p>
          <a:p>
            <a:pPr indent="-304800" lvl="1" marL="914400" rtl="0" algn="just">
              <a:lnSpc>
                <a:spcPct val="115000"/>
              </a:lnSpc>
              <a:spcBef>
                <a:spcPts val="1000"/>
              </a:spcBef>
              <a:spcAft>
                <a:spcPts val="0"/>
              </a:spcAft>
              <a:buClr>
                <a:schemeClr val="dk2"/>
              </a:buClr>
              <a:buSzPts val="1200"/>
              <a:buFont typeface="Lato"/>
              <a:buChar char="○"/>
            </a:pPr>
            <a:r>
              <a:rPr lang="it">
                <a:solidFill>
                  <a:schemeClr val="dk2"/>
                </a:solidFill>
                <a:latin typeface="Lato"/>
                <a:ea typeface="Lato"/>
                <a:cs typeface="Lato"/>
                <a:sym typeface="Lato"/>
              </a:rPr>
              <a:t>Modello </a:t>
            </a:r>
            <a:r>
              <a:rPr lang="it">
                <a:solidFill>
                  <a:schemeClr val="dk1"/>
                </a:solidFill>
                <a:latin typeface="Lato"/>
                <a:ea typeface="Lato"/>
                <a:cs typeface="Lato"/>
                <a:sym typeface="Lato"/>
              </a:rPr>
              <a:t>BM25F </a:t>
            </a:r>
            <a:r>
              <a:rPr lang="it">
                <a:solidFill>
                  <a:schemeClr val="dk2"/>
                </a:solidFill>
                <a:latin typeface="Lato"/>
                <a:ea typeface="Lato"/>
                <a:cs typeface="Lato"/>
                <a:sym typeface="Lato"/>
              </a:rPr>
              <a:t>con parametri aggiustati:</a:t>
            </a:r>
            <a:endParaRPr>
              <a:solidFill>
                <a:schemeClr val="dk2"/>
              </a:solidFill>
              <a:latin typeface="Lato"/>
              <a:ea typeface="Lato"/>
              <a:cs typeface="Lato"/>
              <a:sym typeface="Lato"/>
            </a:endParaRPr>
          </a:p>
          <a:p>
            <a:pPr indent="-330200" lvl="2" marL="1371600" rtl="0" algn="l">
              <a:lnSpc>
                <a:spcPct val="115000"/>
              </a:lnSpc>
              <a:spcBef>
                <a:spcPts val="0"/>
              </a:spcBef>
              <a:spcAft>
                <a:spcPts val="0"/>
              </a:spcAft>
              <a:buClr>
                <a:schemeClr val="dk2"/>
              </a:buClr>
              <a:buSzPts val="1600"/>
              <a:buFont typeface="Lato"/>
              <a:buChar char="■"/>
            </a:pPr>
            <a:r>
              <a:rPr i="1" lang="it" sz="1600">
                <a:solidFill>
                  <a:schemeClr val="dk2"/>
                </a:solidFill>
                <a:latin typeface="Lato"/>
                <a:ea typeface="Lato"/>
                <a:cs typeface="Lato"/>
                <a:sym typeface="Lato"/>
              </a:rPr>
              <a:t>k</a:t>
            </a:r>
            <a:r>
              <a:rPr i="1" lang="it" sz="1100">
                <a:solidFill>
                  <a:schemeClr val="dk2"/>
                </a:solidFill>
                <a:latin typeface="Lato"/>
                <a:ea typeface="Lato"/>
                <a:cs typeface="Lato"/>
                <a:sym typeface="Lato"/>
              </a:rPr>
              <a:t>1</a:t>
            </a:r>
            <a:r>
              <a:rPr i="1" lang="it" sz="1600">
                <a:solidFill>
                  <a:schemeClr val="dk2"/>
                </a:solidFill>
                <a:latin typeface="Lato"/>
                <a:ea typeface="Lato"/>
                <a:cs typeface="Lato"/>
                <a:sym typeface="Lato"/>
              </a:rPr>
              <a:t> </a:t>
            </a:r>
            <a:r>
              <a:rPr lang="it" sz="1600">
                <a:solidFill>
                  <a:schemeClr val="dk2"/>
                </a:solidFill>
                <a:latin typeface="Lato"/>
                <a:ea typeface="Lato"/>
                <a:cs typeface="Lato"/>
                <a:sym typeface="Lato"/>
              </a:rPr>
              <a:t>= 1,5</a:t>
            </a:r>
            <a:endParaRPr sz="1600">
              <a:solidFill>
                <a:schemeClr val="dk2"/>
              </a:solidFill>
              <a:latin typeface="Lato"/>
              <a:ea typeface="Lato"/>
              <a:cs typeface="Lato"/>
              <a:sym typeface="Lato"/>
            </a:endParaRPr>
          </a:p>
          <a:p>
            <a:pPr indent="-330200" lvl="2" marL="1371600" rtl="0" algn="l">
              <a:lnSpc>
                <a:spcPct val="115000"/>
              </a:lnSpc>
              <a:spcBef>
                <a:spcPts val="0"/>
              </a:spcBef>
              <a:spcAft>
                <a:spcPts val="0"/>
              </a:spcAft>
              <a:buClr>
                <a:schemeClr val="dk2"/>
              </a:buClr>
              <a:buSzPts val="1600"/>
              <a:buFont typeface="Lato"/>
              <a:buChar char="■"/>
            </a:pPr>
            <a:r>
              <a:rPr i="1" lang="it" sz="1600">
                <a:solidFill>
                  <a:schemeClr val="dk2"/>
                </a:solidFill>
                <a:latin typeface="Lato"/>
                <a:ea typeface="Lato"/>
                <a:cs typeface="Lato"/>
                <a:sym typeface="Lato"/>
              </a:rPr>
              <a:t>b</a:t>
            </a:r>
            <a:r>
              <a:rPr lang="it" sz="1600">
                <a:solidFill>
                  <a:schemeClr val="dk2"/>
                </a:solidFill>
                <a:latin typeface="Lato"/>
                <a:ea typeface="Lato"/>
                <a:cs typeface="Lato"/>
                <a:sym typeface="Lato"/>
              </a:rPr>
              <a:t> = 0,5</a:t>
            </a:r>
            <a:endParaRPr sz="1600">
              <a:solidFill>
                <a:schemeClr val="dk2"/>
              </a:solidFill>
              <a:latin typeface="Lato"/>
              <a:ea typeface="Lato"/>
              <a:cs typeface="Lato"/>
              <a:sym typeface="Lato"/>
            </a:endParaRPr>
          </a:p>
          <a:p>
            <a:pPr indent="-330200" lvl="1" marL="914400" rtl="0" algn="l">
              <a:lnSpc>
                <a:spcPct val="115000"/>
              </a:lnSpc>
              <a:spcBef>
                <a:spcPts val="1000"/>
              </a:spcBef>
              <a:spcAft>
                <a:spcPts val="0"/>
              </a:spcAft>
              <a:buClr>
                <a:schemeClr val="dk2"/>
              </a:buClr>
              <a:buSzPts val="1600"/>
              <a:buFont typeface="Lato"/>
              <a:buChar char="○"/>
            </a:pPr>
            <a:r>
              <a:rPr lang="it">
                <a:solidFill>
                  <a:schemeClr val="dk2"/>
                </a:solidFill>
                <a:latin typeface="Lato"/>
                <a:ea typeface="Lato"/>
                <a:cs typeface="Lato"/>
                <a:sym typeface="Lato"/>
              </a:rPr>
              <a:t>Modello </a:t>
            </a:r>
            <a:r>
              <a:rPr lang="it">
                <a:solidFill>
                  <a:schemeClr val="dk1"/>
                </a:solidFill>
                <a:latin typeface="Lato"/>
                <a:ea typeface="Lato"/>
                <a:cs typeface="Lato"/>
                <a:sym typeface="Lato"/>
              </a:rPr>
              <a:t>VSM (TF-IDF)</a:t>
            </a:r>
            <a:r>
              <a:rPr lang="it">
                <a:solidFill>
                  <a:schemeClr val="dk2"/>
                </a:solidFill>
                <a:latin typeface="Lato"/>
                <a:ea typeface="Lato"/>
                <a:cs typeface="Lato"/>
                <a:sym typeface="Lato"/>
              </a:rPr>
              <a:t> classico;</a:t>
            </a:r>
            <a:endParaRPr>
              <a:solidFill>
                <a:schemeClr val="dk2"/>
              </a:solidFill>
              <a:latin typeface="Lato"/>
              <a:ea typeface="Lato"/>
              <a:cs typeface="Lato"/>
              <a:sym typeface="Lato"/>
            </a:endParaRPr>
          </a:p>
          <a:p>
            <a:pPr indent="-330200" lvl="1" marL="914400" rtl="0" algn="l">
              <a:lnSpc>
                <a:spcPct val="115000"/>
              </a:lnSpc>
              <a:spcBef>
                <a:spcPts val="1000"/>
              </a:spcBef>
              <a:spcAft>
                <a:spcPts val="0"/>
              </a:spcAft>
              <a:buClr>
                <a:schemeClr val="dk2"/>
              </a:buClr>
              <a:buSzPts val="1600"/>
              <a:buFont typeface="Lato"/>
              <a:buChar char="○"/>
            </a:pPr>
            <a:r>
              <a:rPr lang="it">
                <a:solidFill>
                  <a:schemeClr val="dk2"/>
                </a:solidFill>
                <a:latin typeface="Lato"/>
                <a:ea typeface="Lato"/>
                <a:cs typeface="Lato"/>
                <a:sym typeface="Lato"/>
              </a:rPr>
              <a:t>Modello </a:t>
            </a:r>
            <a:r>
              <a:rPr lang="it">
                <a:solidFill>
                  <a:schemeClr val="dk1"/>
                </a:solidFill>
                <a:latin typeface="Lato"/>
                <a:ea typeface="Lato"/>
                <a:cs typeface="Lato"/>
                <a:sym typeface="Lato"/>
              </a:rPr>
              <a:t>VSM (TF-IDF-FF)</a:t>
            </a:r>
            <a:r>
              <a:rPr lang="it">
                <a:solidFill>
                  <a:schemeClr val="dk2"/>
                </a:solidFill>
                <a:latin typeface="Lato"/>
                <a:ea typeface="Lato"/>
                <a:cs typeface="Lato"/>
                <a:sym typeface="Lato"/>
              </a:rPr>
              <a:t> custom.</a:t>
            </a:r>
            <a:endParaRPr sz="1600">
              <a:solidFill>
                <a:schemeClr val="dk2"/>
              </a:solidFill>
              <a:latin typeface="Lato"/>
              <a:ea typeface="Lato"/>
              <a:cs typeface="Lato"/>
              <a:sym typeface="Lato"/>
            </a:endParaRPr>
          </a:p>
        </p:txBody>
      </p:sp>
      <p:sp>
        <p:nvSpPr>
          <p:cNvPr id="291" name="Google Shape;291;p38"/>
          <p:cNvSpPr txBox="1"/>
          <p:nvPr/>
        </p:nvSpPr>
        <p:spPr>
          <a:xfrm>
            <a:off x="872850" y="1743300"/>
            <a:ext cx="33657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it" sz="2100">
                <a:solidFill>
                  <a:schemeClr val="dk1"/>
                </a:solidFill>
                <a:latin typeface="Lato"/>
                <a:ea typeface="Lato"/>
                <a:cs typeface="Lato"/>
                <a:sym typeface="Lato"/>
              </a:rPr>
              <a:t>Modelli scelti</a:t>
            </a:r>
            <a:endParaRPr/>
          </a:p>
        </p:txBody>
      </p:sp>
      <p:sp>
        <p:nvSpPr>
          <p:cNvPr id="292" name="Google Shape;292;p38"/>
          <p:cNvSpPr txBox="1"/>
          <p:nvPr/>
        </p:nvSpPr>
        <p:spPr>
          <a:xfrm>
            <a:off x="4734775" y="543575"/>
            <a:ext cx="33657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it" sz="2100">
                <a:solidFill>
                  <a:schemeClr val="dk1"/>
                </a:solidFill>
                <a:latin typeface="Lato"/>
                <a:ea typeface="Lato"/>
                <a:cs typeface="Lato"/>
                <a:sym typeface="Lato"/>
              </a:rPr>
              <a:t>Varianti implementate</a:t>
            </a:r>
            <a:endParaRPr/>
          </a:p>
        </p:txBody>
      </p:sp>
      <p:pic>
        <p:nvPicPr>
          <p:cNvPr id="293" name="Google Shape;293;p38" title="whoosh_logo.png"/>
          <p:cNvPicPr preferRelativeResize="0"/>
          <p:nvPr/>
        </p:nvPicPr>
        <p:blipFill>
          <a:blip r:embed="rId3">
            <a:alphaModFix/>
          </a:blip>
          <a:stretch>
            <a:fillRect/>
          </a:stretch>
        </p:blipFill>
        <p:spPr>
          <a:xfrm>
            <a:off x="430750" y="633825"/>
            <a:ext cx="2393825" cy="644800"/>
          </a:xfrm>
          <a:prstGeom prst="rect">
            <a:avLst/>
          </a:prstGeom>
          <a:noFill/>
          <a:ln>
            <a:noFill/>
          </a:ln>
          <a:effectLst>
            <a:outerShdw blurRad="57150" rotWithShape="0" algn="bl" dir="5400000" dist="19050">
              <a:srgbClr val="000000">
                <a:alpha val="70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39" title="whoosh_logo.png"/>
          <p:cNvPicPr preferRelativeResize="0"/>
          <p:nvPr/>
        </p:nvPicPr>
        <p:blipFill>
          <a:blip r:embed="rId3">
            <a:alphaModFix/>
          </a:blip>
          <a:stretch>
            <a:fillRect/>
          </a:stretch>
        </p:blipFill>
        <p:spPr>
          <a:xfrm>
            <a:off x="430750" y="633825"/>
            <a:ext cx="2393825" cy="644800"/>
          </a:xfrm>
          <a:prstGeom prst="rect">
            <a:avLst/>
          </a:prstGeom>
          <a:noFill/>
          <a:ln>
            <a:noFill/>
          </a:ln>
          <a:effectLst>
            <a:outerShdw blurRad="57150" rotWithShape="0" algn="bl" dir="5400000" dist="19050">
              <a:srgbClr val="000000">
                <a:alpha val="70000"/>
              </a:srgbClr>
            </a:outerShdw>
          </a:effectLst>
        </p:spPr>
      </p:pic>
      <p:sp>
        <p:nvSpPr>
          <p:cNvPr id="299" name="Google Shape;299;p39"/>
          <p:cNvSpPr txBox="1"/>
          <p:nvPr/>
        </p:nvSpPr>
        <p:spPr>
          <a:xfrm>
            <a:off x="498401" y="1364200"/>
            <a:ext cx="8565300" cy="1203600"/>
          </a:xfrm>
          <a:prstGeom prst="rect">
            <a:avLst/>
          </a:prstGeom>
          <a:noFill/>
          <a:ln>
            <a:noFill/>
          </a:ln>
        </p:spPr>
        <p:txBody>
          <a:bodyPr anchorCtr="0" anchor="t" bIns="91425" lIns="91425" spcFirstLastPara="1" rIns="91425" wrap="square" tIns="91425">
            <a:spAutoFit/>
          </a:bodyPr>
          <a:lstStyle/>
          <a:p>
            <a:pPr indent="-317500" lvl="0" marL="457200" rtl="0" algn="just">
              <a:lnSpc>
                <a:spcPct val="115000"/>
              </a:lnSpc>
              <a:spcBef>
                <a:spcPts val="1000"/>
              </a:spcBef>
              <a:spcAft>
                <a:spcPts val="0"/>
              </a:spcAft>
              <a:buClr>
                <a:schemeClr val="dk2"/>
              </a:buClr>
              <a:buSzPts val="1400"/>
              <a:buFont typeface="Lato"/>
              <a:buChar char="➢"/>
            </a:pPr>
            <a:r>
              <a:rPr lang="it">
                <a:latin typeface="Lato"/>
                <a:ea typeface="Lato"/>
                <a:cs typeface="Lato"/>
                <a:sym typeface="Lato"/>
              </a:rPr>
              <a:t>I</a:t>
            </a:r>
            <a:r>
              <a:rPr lang="it">
                <a:latin typeface="Lato"/>
                <a:ea typeface="Lato"/>
                <a:cs typeface="Lato"/>
                <a:sym typeface="Lato"/>
              </a:rPr>
              <a:t>ntroduzione di un parametro aggiuntivo durante il calcolo del punteggio assegnato a un termine:</a:t>
            </a:r>
            <a:endParaRPr>
              <a:latin typeface="Lato"/>
              <a:ea typeface="Lato"/>
              <a:cs typeface="Lato"/>
              <a:sym typeface="Lato"/>
            </a:endParaRPr>
          </a:p>
          <a:p>
            <a:pPr indent="-304800" lvl="1" marL="914400" rtl="0" algn="just">
              <a:lnSpc>
                <a:spcPct val="115000"/>
              </a:lnSpc>
              <a:spcBef>
                <a:spcPts val="1200"/>
              </a:spcBef>
              <a:spcAft>
                <a:spcPts val="0"/>
              </a:spcAft>
              <a:buClr>
                <a:schemeClr val="dk2"/>
              </a:buClr>
              <a:buSzPts val="1200"/>
              <a:buFont typeface="Arial"/>
              <a:buChar char="○"/>
            </a:pPr>
            <a:r>
              <a:rPr lang="it">
                <a:latin typeface="Lato"/>
                <a:ea typeface="Lato"/>
                <a:cs typeface="Lato"/>
                <a:sym typeface="Lato"/>
              </a:rPr>
              <a:t>il </a:t>
            </a:r>
            <a:r>
              <a:rPr b="1" lang="it">
                <a:solidFill>
                  <a:schemeClr val="dk1"/>
                </a:solidFill>
                <a:latin typeface="Lato"/>
                <a:ea typeface="Lato"/>
                <a:cs typeface="Lato"/>
                <a:sym typeface="Lato"/>
              </a:rPr>
              <a:t>freshness factor</a:t>
            </a:r>
            <a:r>
              <a:rPr lang="it">
                <a:latin typeface="Lato"/>
                <a:ea typeface="Lato"/>
                <a:cs typeface="Lato"/>
                <a:sym typeface="Lato"/>
              </a:rPr>
              <a:t> → coefficiente che tiene conto di quanto è recente il documento.</a:t>
            </a:r>
            <a:endParaRPr>
              <a:latin typeface="Lato"/>
              <a:ea typeface="Lato"/>
              <a:cs typeface="Lato"/>
              <a:sym typeface="Lato"/>
            </a:endParaRPr>
          </a:p>
          <a:p>
            <a:pPr indent="-317500" lvl="0" marL="457200" rtl="0" algn="just">
              <a:lnSpc>
                <a:spcPct val="115000"/>
              </a:lnSpc>
              <a:spcBef>
                <a:spcPts val="1200"/>
              </a:spcBef>
              <a:spcAft>
                <a:spcPts val="1200"/>
              </a:spcAft>
              <a:buClr>
                <a:schemeClr val="dk2"/>
              </a:buClr>
              <a:buSzPts val="1400"/>
              <a:buFont typeface="Lato"/>
              <a:buChar char="➢"/>
            </a:pPr>
            <a:r>
              <a:rPr lang="it">
                <a:latin typeface="Lato"/>
                <a:ea typeface="Lato"/>
                <a:cs typeface="Lato"/>
                <a:sym typeface="Lato"/>
              </a:rPr>
              <a:t>Procedura di calcolo e applicazione del </a:t>
            </a:r>
            <a:r>
              <a:rPr i="1" lang="it">
                <a:latin typeface="Lato"/>
                <a:ea typeface="Lato"/>
                <a:cs typeface="Lato"/>
                <a:sym typeface="Lato"/>
              </a:rPr>
              <a:t>fattore di freschezza</a:t>
            </a:r>
            <a:r>
              <a:rPr lang="it">
                <a:latin typeface="Lato"/>
                <a:ea typeface="Lato"/>
                <a:cs typeface="Lato"/>
                <a:sym typeface="Lato"/>
              </a:rPr>
              <a:t>:</a:t>
            </a:r>
            <a:endParaRPr>
              <a:latin typeface="Lato"/>
              <a:ea typeface="Lato"/>
              <a:cs typeface="Lato"/>
              <a:sym typeface="Lato"/>
            </a:endParaRPr>
          </a:p>
        </p:txBody>
      </p:sp>
      <p:sp>
        <p:nvSpPr>
          <p:cNvPr id="300" name="Google Shape;300;p39"/>
          <p:cNvSpPr txBox="1"/>
          <p:nvPr>
            <p:ph type="title"/>
          </p:nvPr>
        </p:nvSpPr>
        <p:spPr>
          <a:xfrm>
            <a:off x="2990975" y="638525"/>
            <a:ext cx="58101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Modello </a:t>
            </a:r>
            <a:r>
              <a:rPr lang="it">
                <a:solidFill>
                  <a:schemeClr val="dk1"/>
                </a:solidFill>
              </a:rPr>
              <a:t>VSM (TF-IDF-FF)</a:t>
            </a:r>
            <a:r>
              <a:rPr lang="it"/>
              <a:t> custom</a:t>
            </a:r>
            <a:endParaRPr/>
          </a:p>
        </p:txBody>
      </p:sp>
      <p:sp>
        <p:nvSpPr>
          <p:cNvPr id="301" name="Google Shape;301;p39"/>
          <p:cNvSpPr txBox="1"/>
          <p:nvPr/>
        </p:nvSpPr>
        <p:spPr>
          <a:xfrm>
            <a:off x="998175" y="2535225"/>
            <a:ext cx="8065500" cy="1842000"/>
          </a:xfrm>
          <a:prstGeom prst="rect">
            <a:avLst/>
          </a:prstGeom>
          <a:noFill/>
          <a:ln>
            <a:noFill/>
          </a:ln>
        </p:spPr>
        <p:txBody>
          <a:bodyPr anchorCtr="0" anchor="t" bIns="91425" lIns="91425" spcFirstLastPara="1" rIns="91425" wrap="square" tIns="91425">
            <a:spAutoFit/>
          </a:bodyPr>
          <a:lstStyle/>
          <a:p>
            <a:pPr indent="-311150" lvl="0" marL="457200" rtl="0" algn="just">
              <a:lnSpc>
                <a:spcPct val="300000"/>
              </a:lnSpc>
              <a:spcBef>
                <a:spcPts val="1000"/>
              </a:spcBef>
              <a:spcAft>
                <a:spcPts val="0"/>
              </a:spcAft>
              <a:buSzPts val="1300"/>
              <a:buFont typeface="Lato"/>
              <a:buAutoNum type="arabicPeriod"/>
            </a:pPr>
            <a:r>
              <a:rPr lang="it" sz="1300">
                <a:latin typeface="Lato"/>
                <a:ea typeface="Lato"/>
                <a:cs typeface="Lato"/>
                <a:sym typeface="Lato"/>
              </a:rPr>
              <a:t>Calcolare la </a:t>
            </a:r>
            <a:r>
              <a:rPr i="1" lang="it" sz="1300">
                <a:solidFill>
                  <a:schemeClr val="dk1"/>
                </a:solidFill>
                <a:latin typeface="Lato"/>
                <a:ea typeface="Lato"/>
                <a:cs typeface="Lato"/>
                <a:sym typeface="Lato"/>
              </a:rPr>
              <a:t>differenza in mesi</a:t>
            </a:r>
            <a:r>
              <a:rPr lang="it" sz="1300">
                <a:latin typeface="Lato"/>
                <a:ea typeface="Lato"/>
                <a:cs typeface="Lato"/>
                <a:sym typeface="Lato"/>
              </a:rPr>
              <a:t> tra la data corrente e la data di pubblicazione del documento:</a:t>
            </a:r>
            <a:endParaRPr sz="1300">
              <a:latin typeface="Lato"/>
              <a:ea typeface="Lato"/>
              <a:cs typeface="Lato"/>
              <a:sym typeface="Lato"/>
            </a:endParaRPr>
          </a:p>
          <a:p>
            <a:pPr indent="-311150" lvl="0" marL="457200" rtl="0" algn="just">
              <a:lnSpc>
                <a:spcPct val="300000"/>
              </a:lnSpc>
              <a:spcBef>
                <a:spcPts val="1000"/>
              </a:spcBef>
              <a:spcAft>
                <a:spcPts val="0"/>
              </a:spcAft>
              <a:buSzPts val="1300"/>
              <a:buFont typeface="Lato"/>
              <a:buAutoNum type="arabicPeriod"/>
            </a:pPr>
            <a:r>
              <a:rPr lang="it" sz="1300">
                <a:latin typeface="Lato"/>
                <a:ea typeface="Lato"/>
                <a:cs typeface="Lato"/>
                <a:sym typeface="Lato"/>
              </a:rPr>
              <a:t>A partire da questo valore, il </a:t>
            </a:r>
            <a:r>
              <a:rPr i="1" lang="it" sz="1300">
                <a:solidFill>
                  <a:schemeClr val="dk1"/>
                </a:solidFill>
                <a:latin typeface="Lato"/>
                <a:ea typeface="Lato"/>
                <a:cs typeface="Lato"/>
                <a:sym typeface="Lato"/>
              </a:rPr>
              <a:t>freshness factor</a:t>
            </a:r>
            <a:r>
              <a:rPr lang="it" sz="1300">
                <a:latin typeface="Lato"/>
                <a:ea typeface="Lato"/>
                <a:cs typeface="Lato"/>
                <a:sym typeface="Lato"/>
              </a:rPr>
              <a:t> viene definito come:</a:t>
            </a:r>
            <a:endParaRPr sz="1300">
              <a:latin typeface="Lato"/>
              <a:ea typeface="Lato"/>
              <a:cs typeface="Lato"/>
              <a:sym typeface="Lato"/>
            </a:endParaRPr>
          </a:p>
          <a:p>
            <a:pPr indent="-311150" lvl="0" marL="457200" rtl="0" algn="just">
              <a:lnSpc>
                <a:spcPct val="300000"/>
              </a:lnSpc>
              <a:spcBef>
                <a:spcPts val="1000"/>
              </a:spcBef>
              <a:spcAft>
                <a:spcPts val="0"/>
              </a:spcAft>
              <a:buSzPts val="1300"/>
              <a:buFont typeface="Lato"/>
              <a:buAutoNum type="arabicPeriod"/>
            </a:pPr>
            <a:r>
              <a:rPr lang="it" sz="1300">
                <a:latin typeface="Lato"/>
                <a:ea typeface="Lato"/>
                <a:cs typeface="Lato"/>
                <a:sym typeface="Lato"/>
              </a:rPr>
              <a:t>Integrando il freshness factor con la </a:t>
            </a:r>
            <a:r>
              <a:rPr i="1" lang="it" sz="1300">
                <a:solidFill>
                  <a:schemeClr val="dk1"/>
                </a:solidFill>
                <a:latin typeface="Lato"/>
                <a:ea typeface="Lato"/>
                <a:cs typeface="Lato"/>
                <a:sym typeface="Lato"/>
              </a:rPr>
              <a:t>formula TF-IDF</a:t>
            </a:r>
            <a:r>
              <a:rPr lang="it" sz="1300">
                <a:latin typeface="Lato"/>
                <a:ea typeface="Lato"/>
                <a:cs typeface="Lato"/>
                <a:sym typeface="Lato"/>
              </a:rPr>
              <a:t>, la formula finale diventa:</a:t>
            </a:r>
            <a:endParaRPr sz="1300">
              <a:latin typeface="Lato"/>
              <a:ea typeface="Lato"/>
              <a:cs typeface="Lato"/>
              <a:sym typeface="Lato"/>
            </a:endParaRPr>
          </a:p>
        </p:txBody>
      </p:sp>
      <p:pic>
        <p:nvPicPr>
          <p:cNvPr id="302" name="Google Shape;302;p39"/>
          <p:cNvPicPr preferRelativeResize="0"/>
          <p:nvPr/>
        </p:nvPicPr>
        <p:blipFill>
          <a:blip r:embed="rId4">
            <a:alphaModFix/>
          </a:blip>
          <a:stretch>
            <a:fillRect/>
          </a:stretch>
        </p:blipFill>
        <p:spPr>
          <a:xfrm>
            <a:off x="1555600" y="2888975"/>
            <a:ext cx="6494826" cy="143850"/>
          </a:xfrm>
          <a:prstGeom prst="rect">
            <a:avLst/>
          </a:prstGeom>
          <a:noFill/>
          <a:ln>
            <a:noFill/>
          </a:ln>
        </p:spPr>
      </p:pic>
      <p:pic>
        <p:nvPicPr>
          <p:cNvPr id="303" name="Google Shape;303;p39"/>
          <p:cNvPicPr preferRelativeResize="0"/>
          <p:nvPr/>
        </p:nvPicPr>
        <p:blipFill rotWithShape="1">
          <a:blip r:embed="rId5">
            <a:alphaModFix/>
          </a:blip>
          <a:srcRect b="-11430" l="0" r="0" t="11429"/>
          <a:stretch/>
        </p:blipFill>
        <p:spPr>
          <a:xfrm>
            <a:off x="1555600" y="3607100"/>
            <a:ext cx="4667250" cy="249150"/>
          </a:xfrm>
          <a:prstGeom prst="rect">
            <a:avLst/>
          </a:prstGeom>
          <a:noFill/>
          <a:ln>
            <a:noFill/>
          </a:ln>
        </p:spPr>
      </p:pic>
      <p:pic>
        <p:nvPicPr>
          <p:cNvPr id="304" name="Google Shape;304;p39"/>
          <p:cNvPicPr preferRelativeResize="0"/>
          <p:nvPr/>
        </p:nvPicPr>
        <p:blipFill>
          <a:blip r:embed="rId6">
            <a:alphaModFix/>
          </a:blip>
          <a:stretch>
            <a:fillRect/>
          </a:stretch>
        </p:blipFill>
        <p:spPr>
          <a:xfrm>
            <a:off x="1555600" y="4294825"/>
            <a:ext cx="5552875" cy="308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0"/>
          <p:cNvSpPr txBox="1"/>
          <p:nvPr/>
        </p:nvSpPr>
        <p:spPr>
          <a:xfrm>
            <a:off x="430750" y="2197100"/>
            <a:ext cx="3513600" cy="1699200"/>
          </a:xfrm>
          <a:prstGeom prst="rect">
            <a:avLst/>
          </a:prstGeom>
          <a:noFill/>
          <a:ln>
            <a:noFill/>
          </a:ln>
        </p:spPr>
        <p:txBody>
          <a:bodyPr anchorCtr="0" anchor="t" bIns="91425" lIns="91425" spcFirstLastPara="1" rIns="91425" wrap="square" tIns="91425">
            <a:spAutoFit/>
          </a:bodyPr>
          <a:lstStyle/>
          <a:p>
            <a:pPr indent="-317500" lvl="0" marL="457200" rtl="0" algn="just">
              <a:lnSpc>
                <a:spcPct val="115000"/>
              </a:lnSpc>
              <a:spcBef>
                <a:spcPts val="1000"/>
              </a:spcBef>
              <a:spcAft>
                <a:spcPts val="0"/>
              </a:spcAft>
              <a:buClr>
                <a:schemeClr val="dk2"/>
              </a:buClr>
              <a:buSzPts val="1400"/>
              <a:buFont typeface="Lato"/>
              <a:buChar char="➢"/>
            </a:pPr>
            <a:r>
              <a:rPr lang="it">
                <a:latin typeface="Lato"/>
                <a:ea typeface="Lato"/>
                <a:cs typeface="Lato"/>
                <a:sym typeface="Lato"/>
              </a:rPr>
              <a:t>Abbiamo selezionato due modelli di ranking implementati dal sistema Whoosh:</a:t>
            </a:r>
            <a:endParaRPr>
              <a:latin typeface="Lato"/>
              <a:ea typeface="Lato"/>
              <a:cs typeface="Lato"/>
              <a:sym typeface="Lato"/>
            </a:endParaRPr>
          </a:p>
          <a:p>
            <a:pPr indent="-304800" lvl="1" marL="914400" rtl="0" algn="just">
              <a:lnSpc>
                <a:spcPct val="115000"/>
              </a:lnSpc>
              <a:spcBef>
                <a:spcPts val="1200"/>
              </a:spcBef>
              <a:spcAft>
                <a:spcPts val="0"/>
              </a:spcAft>
              <a:buClr>
                <a:schemeClr val="dk1"/>
              </a:buClr>
              <a:buSzPts val="1200"/>
              <a:buFont typeface="Lato"/>
              <a:buChar char="○"/>
            </a:pPr>
            <a:r>
              <a:rPr b="1" lang="it">
                <a:solidFill>
                  <a:schemeClr val="dk1"/>
                </a:solidFill>
                <a:latin typeface="Lato"/>
                <a:ea typeface="Lato"/>
                <a:cs typeface="Lato"/>
                <a:sym typeface="Lato"/>
              </a:rPr>
              <a:t>BM25F</a:t>
            </a:r>
            <a:endParaRPr b="1">
              <a:solidFill>
                <a:schemeClr val="dk1"/>
              </a:solidFill>
              <a:latin typeface="Lato"/>
              <a:ea typeface="Lato"/>
              <a:cs typeface="Lato"/>
              <a:sym typeface="Lato"/>
            </a:endParaRPr>
          </a:p>
          <a:p>
            <a:pPr indent="-304800" lvl="1" marL="914400" rtl="0" algn="just">
              <a:lnSpc>
                <a:spcPct val="115000"/>
              </a:lnSpc>
              <a:spcBef>
                <a:spcPts val="1200"/>
              </a:spcBef>
              <a:spcAft>
                <a:spcPts val="1200"/>
              </a:spcAft>
              <a:buClr>
                <a:schemeClr val="dk1"/>
              </a:buClr>
              <a:buSzPts val="1200"/>
              <a:buFont typeface="Lato"/>
              <a:buChar char="○"/>
            </a:pPr>
            <a:r>
              <a:rPr b="1" lang="it">
                <a:solidFill>
                  <a:schemeClr val="dk1"/>
                </a:solidFill>
                <a:latin typeface="Lato"/>
                <a:ea typeface="Lato"/>
                <a:cs typeface="Lato"/>
                <a:sym typeface="Lato"/>
              </a:rPr>
              <a:t>VSM</a:t>
            </a:r>
            <a:endParaRPr b="1">
              <a:solidFill>
                <a:schemeClr val="dk1"/>
              </a:solidFill>
              <a:latin typeface="Lato"/>
              <a:ea typeface="Lato"/>
              <a:cs typeface="Lato"/>
              <a:sym typeface="Lato"/>
            </a:endParaRPr>
          </a:p>
        </p:txBody>
      </p:sp>
      <p:sp>
        <p:nvSpPr>
          <p:cNvPr id="310" name="Google Shape;310;p40"/>
          <p:cNvSpPr txBox="1"/>
          <p:nvPr/>
        </p:nvSpPr>
        <p:spPr>
          <a:xfrm>
            <a:off x="4292475" y="970675"/>
            <a:ext cx="4348500" cy="3377100"/>
          </a:xfrm>
          <a:prstGeom prst="rect">
            <a:avLst/>
          </a:prstGeom>
          <a:noFill/>
          <a:ln>
            <a:noFill/>
          </a:ln>
        </p:spPr>
        <p:txBody>
          <a:bodyPr anchorCtr="0" anchor="t" bIns="91425" lIns="91425" spcFirstLastPara="1" rIns="91425" wrap="square" tIns="91425">
            <a:spAutoFit/>
          </a:bodyPr>
          <a:lstStyle/>
          <a:p>
            <a:pPr indent="-317500" lvl="0" marL="457200" rtl="0" algn="just">
              <a:lnSpc>
                <a:spcPct val="115000"/>
              </a:lnSpc>
              <a:spcBef>
                <a:spcPts val="1000"/>
              </a:spcBef>
              <a:spcAft>
                <a:spcPts val="0"/>
              </a:spcAft>
              <a:buClr>
                <a:schemeClr val="dk2"/>
              </a:buClr>
              <a:buSzPts val="1400"/>
              <a:buFont typeface="Lato"/>
              <a:buChar char="➢"/>
            </a:pPr>
            <a:r>
              <a:rPr lang="it">
                <a:latin typeface="Lato"/>
                <a:ea typeface="Lato"/>
                <a:cs typeface="Lato"/>
                <a:sym typeface="Lato"/>
              </a:rPr>
              <a:t>Per ciascun modello abbiamo ricavato due varianti differenti:</a:t>
            </a:r>
            <a:endParaRPr>
              <a:latin typeface="Lato"/>
              <a:ea typeface="Lato"/>
              <a:cs typeface="Lato"/>
              <a:sym typeface="Lato"/>
            </a:endParaRPr>
          </a:p>
          <a:p>
            <a:pPr indent="-304800" lvl="1" marL="914400" rtl="0" algn="just">
              <a:lnSpc>
                <a:spcPct val="115000"/>
              </a:lnSpc>
              <a:spcBef>
                <a:spcPts val="1200"/>
              </a:spcBef>
              <a:spcAft>
                <a:spcPts val="0"/>
              </a:spcAft>
              <a:buClr>
                <a:schemeClr val="dk1"/>
              </a:buClr>
              <a:buSzPts val="1200"/>
              <a:buFont typeface="Lato"/>
              <a:buChar char="○"/>
            </a:pPr>
            <a:r>
              <a:rPr lang="it">
                <a:solidFill>
                  <a:schemeClr val="dk2"/>
                </a:solidFill>
                <a:latin typeface="Lato"/>
                <a:ea typeface="Lato"/>
                <a:cs typeface="Lato"/>
                <a:sym typeface="Lato"/>
              </a:rPr>
              <a:t>Modello </a:t>
            </a:r>
            <a:r>
              <a:rPr lang="it">
                <a:solidFill>
                  <a:schemeClr val="dk1"/>
                </a:solidFill>
                <a:latin typeface="Lato"/>
                <a:ea typeface="Lato"/>
                <a:cs typeface="Lato"/>
                <a:sym typeface="Lato"/>
              </a:rPr>
              <a:t>BM25</a:t>
            </a:r>
            <a:r>
              <a:rPr lang="it">
                <a:solidFill>
                  <a:schemeClr val="dk2"/>
                </a:solidFill>
                <a:latin typeface="Lato"/>
                <a:ea typeface="Lato"/>
                <a:cs typeface="Lato"/>
                <a:sym typeface="Lato"/>
              </a:rPr>
              <a:t> classico:</a:t>
            </a:r>
            <a:endParaRPr>
              <a:solidFill>
                <a:schemeClr val="dk2"/>
              </a:solidFill>
              <a:latin typeface="Lato"/>
              <a:ea typeface="Lato"/>
              <a:cs typeface="Lato"/>
              <a:sym typeface="Lato"/>
            </a:endParaRPr>
          </a:p>
          <a:p>
            <a:pPr indent="-330200" lvl="2" marL="1371600" rtl="0" algn="l">
              <a:lnSpc>
                <a:spcPct val="115000"/>
              </a:lnSpc>
              <a:spcBef>
                <a:spcPts val="0"/>
              </a:spcBef>
              <a:spcAft>
                <a:spcPts val="0"/>
              </a:spcAft>
              <a:buClr>
                <a:schemeClr val="dk2"/>
              </a:buClr>
              <a:buSzPts val="1600"/>
              <a:buFont typeface="Lato"/>
              <a:buChar char="■"/>
            </a:pPr>
            <a:r>
              <a:rPr i="1" lang="it" sz="1600">
                <a:solidFill>
                  <a:schemeClr val="dk2"/>
                </a:solidFill>
                <a:latin typeface="Lato"/>
                <a:ea typeface="Lato"/>
                <a:cs typeface="Lato"/>
                <a:sym typeface="Lato"/>
              </a:rPr>
              <a:t>k</a:t>
            </a:r>
            <a:r>
              <a:rPr i="1" lang="it" sz="1100">
                <a:solidFill>
                  <a:schemeClr val="dk2"/>
                </a:solidFill>
                <a:latin typeface="Lato"/>
                <a:ea typeface="Lato"/>
                <a:cs typeface="Lato"/>
                <a:sym typeface="Lato"/>
              </a:rPr>
              <a:t>1</a:t>
            </a:r>
            <a:r>
              <a:rPr i="1" lang="it" sz="1600">
                <a:solidFill>
                  <a:schemeClr val="dk2"/>
                </a:solidFill>
                <a:latin typeface="Lato"/>
                <a:ea typeface="Lato"/>
                <a:cs typeface="Lato"/>
                <a:sym typeface="Lato"/>
              </a:rPr>
              <a:t> </a:t>
            </a:r>
            <a:r>
              <a:rPr lang="it" sz="1600">
                <a:solidFill>
                  <a:schemeClr val="dk2"/>
                </a:solidFill>
                <a:latin typeface="Lato"/>
                <a:ea typeface="Lato"/>
                <a:cs typeface="Lato"/>
                <a:sym typeface="Lato"/>
              </a:rPr>
              <a:t>= 1,2</a:t>
            </a:r>
            <a:endParaRPr sz="1600">
              <a:solidFill>
                <a:schemeClr val="dk2"/>
              </a:solidFill>
              <a:latin typeface="Lato"/>
              <a:ea typeface="Lato"/>
              <a:cs typeface="Lato"/>
              <a:sym typeface="Lato"/>
            </a:endParaRPr>
          </a:p>
          <a:p>
            <a:pPr indent="-330200" lvl="2" marL="1371600" rtl="0" algn="l">
              <a:lnSpc>
                <a:spcPct val="115000"/>
              </a:lnSpc>
              <a:spcBef>
                <a:spcPts val="0"/>
              </a:spcBef>
              <a:spcAft>
                <a:spcPts val="0"/>
              </a:spcAft>
              <a:buClr>
                <a:schemeClr val="dk2"/>
              </a:buClr>
              <a:buSzPts val="1600"/>
              <a:buFont typeface="Lato"/>
              <a:buChar char="■"/>
            </a:pPr>
            <a:r>
              <a:rPr i="1" lang="it" sz="1600">
                <a:solidFill>
                  <a:schemeClr val="dk2"/>
                </a:solidFill>
                <a:latin typeface="Lato"/>
                <a:ea typeface="Lato"/>
                <a:cs typeface="Lato"/>
                <a:sym typeface="Lato"/>
              </a:rPr>
              <a:t>b</a:t>
            </a:r>
            <a:r>
              <a:rPr lang="it" sz="1600">
                <a:solidFill>
                  <a:schemeClr val="dk2"/>
                </a:solidFill>
                <a:latin typeface="Lato"/>
                <a:ea typeface="Lato"/>
                <a:cs typeface="Lato"/>
                <a:sym typeface="Lato"/>
              </a:rPr>
              <a:t> = 0,75</a:t>
            </a:r>
            <a:endParaRPr>
              <a:solidFill>
                <a:schemeClr val="dk2"/>
              </a:solidFill>
              <a:latin typeface="Lato"/>
              <a:ea typeface="Lato"/>
              <a:cs typeface="Lato"/>
              <a:sym typeface="Lato"/>
            </a:endParaRPr>
          </a:p>
          <a:p>
            <a:pPr indent="-304800" lvl="1" marL="914400" rtl="0" algn="just">
              <a:lnSpc>
                <a:spcPct val="115000"/>
              </a:lnSpc>
              <a:spcBef>
                <a:spcPts val="1000"/>
              </a:spcBef>
              <a:spcAft>
                <a:spcPts val="0"/>
              </a:spcAft>
              <a:buClr>
                <a:schemeClr val="dk2"/>
              </a:buClr>
              <a:buSzPts val="1200"/>
              <a:buFont typeface="Lato"/>
              <a:buChar char="○"/>
            </a:pPr>
            <a:r>
              <a:rPr lang="it">
                <a:solidFill>
                  <a:schemeClr val="dk2"/>
                </a:solidFill>
                <a:latin typeface="Lato"/>
                <a:ea typeface="Lato"/>
                <a:cs typeface="Lato"/>
                <a:sym typeface="Lato"/>
              </a:rPr>
              <a:t>Modello </a:t>
            </a:r>
            <a:r>
              <a:rPr lang="it">
                <a:solidFill>
                  <a:schemeClr val="dk1"/>
                </a:solidFill>
                <a:latin typeface="Lato"/>
                <a:ea typeface="Lato"/>
                <a:cs typeface="Lato"/>
                <a:sym typeface="Lato"/>
              </a:rPr>
              <a:t>BM25 </a:t>
            </a:r>
            <a:r>
              <a:rPr lang="it">
                <a:solidFill>
                  <a:schemeClr val="dk2"/>
                </a:solidFill>
                <a:latin typeface="Lato"/>
                <a:ea typeface="Lato"/>
                <a:cs typeface="Lato"/>
                <a:sym typeface="Lato"/>
              </a:rPr>
              <a:t>con parametri aggiustati:</a:t>
            </a:r>
            <a:endParaRPr>
              <a:solidFill>
                <a:schemeClr val="dk2"/>
              </a:solidFill>
              <a:latin typeface="Lato"/>
              <a:ea typeface="Lato"/>
              <a:cs typeface="Lato"/>
              <a:sym typeface="Lato"/>
            </a:endParaRPr>
          </a:p>
          <a:p>
            <a:pPr indent="-330200" lvl="2" marL="1371600" rtl="0" algn="l">
              <a:lnSpc>
                <a:spcPct val="115000"/>
              </a:lnSpc>
              <a:spcBef>
                <a:spcPts val="0"/>
              </a:spcBef>
              <a:spcAft>
                <a:spcPts val="0"/>
              </a:spcAft>
              <a:buClr>
                <a:schemeClr val="dk2"/>
              </a:buClr>
              <a:buSzPts val="1600"/>
              <a:buFont typeface="Lato"/>
              <a:buChar char="■"/>
            </a:pPr>
            <a:r>
              <a:rPr i="1" lang="it" sz="1600">
                <a:solidFill>
                  <a:schemeClr val="dk2"/>
                </a:solidFill>
                <a:latin typeface="Lato"/>
                <a:ea typeface="Lato"/>
                <a:cs typeface="Lato"/>
                <a:sym typeface="Lato"/>
              </a:rPr>
              <a:t>k</a:t>
            </a:r>
            <a:r>
              <a:rPr i="1" lang="it" sz="1100">
                <a:solidFill>
                  <a:schemeClr val="dk2"/>
                </a:solidFill>
                <a:latin typeface="Lato"/>
                <a:ea typeface="Lato"/>
                <a:cs typeface="Lato"/>
                <a:sym typeface="Lato"/>
              </a:rPr>
              <a:t>1</a:t>
            </a:r>
            <a:r>
              <a:rPr i="1" lang="it" sz="1600">
                <a:solidFill>
                  <a:schemeClr val="dk2"/>
                </a:solidFill>
                <a:latin typeface="Lato"/>
                <a:ea typeface="Lato"/>
                <a:cs typeface="Lato"/>
                <a:sym typeface="Lato"/>
              </a:rPr>
              <a:t> </a:t>
            </a:r>
            <a:r>
              <a:rPr lang="it" sz="1600">
                <a:solidFill>
                  <a:schemeClr val="dk2"/>
                </a:solidFill>
                <a:latin typeface="Lato"/>
                <a:ea typeface="Lato"/>
                <a:cs typeface="Lato"/>
                <a:sym typeface="Lato"/>
              </a:rPr>
              <a:t>= 1,5</a:t>
            </a:r>
            <a:endParaRPr sz="1600">
              <a:solidFill>
                <a:schemeClr val="dk2"/>
              </a:solidFill>
              <a:latin typeface="Lato"/>
              <a:ea typeface="Lato"/>
              <a:cs typeface="Lato"/>
              <a:sym typeface="Lato"/>
            </a:endParaRPr>
          </a:p>
          <a:p>
            <a:pPr indent="-330200" lvl="2" marL="1371600" rtl="0" algn="l">
              <a:lnSpc>
                <a:spcPct val="115000"/>
              </a:lnSpc>
              <a:spcBef>
                <a:spcPts val="0"/>
              </a:spcBef>
              <a:spcAft>
                <a:spcPts val="0"/>
              </a:spcAft>
              <a:buClr>
                <a:schemeClr val="dk2"/>
              </a:buClr>
              <a:buSzPts val="1600"/>
              <a:buFont typeface="Lato"/>
              <a:buChar char="■"/>
            </a:pPr>
            <a:r>
              <a:rPr i="1" lang="it" sz="1600">
                <a:solidFill>
                  <a:schemeClr val="dk2"/>
                </a:solidFill>
                <a:latin typeface="Lato"/>
                <a:ea typeface="Lato"/>
                <a:cs typeface="Lato"/>
                <a:sym typeface="Lato"/>
              </a:rPr>
              <a:t>b</a:t>
            </a:r>
            <a:r>
              <a:rPr lang="it" sz="1600">
                <a:solidFill>
                  <a:schemeClr val="dk2"/>
                </a:solidFill>
                <a:latin typeface="Lato"/>
                <a:ea typeface="Lato"/>
                <a:cs typeface="Lato"/>
                <a:sym typeface="Lato"/>
              </a:rPr>
              <a:t> = 0,5</a:t>
            </a:r>
            <a:endParaRPr sz="1600">
              <a:solidFill>
                <a:schemeClr val="dk2"/>
              </a:solidFill>
              <a:latin typeface="Lato"/>
              <a:ea typeface="Lato"/>
              <a:cs typeface="Lato"/>
              <a:sym typeface="Lato"/>
            </a:endParaRPr>
          </a:p>
          <a:p>
            <a:pPr indent="-330200" lvl="1" marL="914400" rtl="0" algn="l">
              <a:lnSpc>
                <a:spcPct val="115000"/>
              </a:lnSpc>
              <a:spcBef>
                <a:spcPts val="1000"/>
              </a:spcBef>
              <a:spcAft>
                <a:spcPts val="0"/>
              </a:spcAft>
              <a:buClr>
                <a:schemeClr val="dk2"/>
              </a:buClr>
              <a:buSzPts val="1600"/>
              <a:buFont typeface="Lato"/>
              <a:buChar char="○"/>
            </a:pPr>
            <a:r>
              <a:rPr lang="it">
                <a:solidFill>
                  <a:schemeClr val="dk2"/>
                </a:solidFill>
                <a:latin typeface="Lato"/>
                <a:ea typeface="Lato"/>
                <a:cs typeface="Lato"/>
                <a:sym typeface="Lato"/>
              </a:rPr>
              <a:t>Modello </a:t>
            </a:r>
            <a:r>
              <a:rPr lang="it">
                <a:solidFill>
                  <a:schemeClr val="dk1"/>
                </a:solidFill>
                <a:latin typeface="Lato"/>
                <a:ea typeface="Lato"/>
                <a:cs typeface="Lato"/>
                <a:sym typeface="Lato"/>
              </a:rPr>
              <a:t>VSM (TF-IDF)</a:t>
            </a:r>
            <a:r>
              <a:rPr lang="it">
                <a:solidFill>
                  <a:schemeClr val="dk2"/>
                </a:solidFill>
                <a:latin typeface="Lato"/>
                <a:ea typeface="Lato"/>
                <a:cs typeface="Lato"/>
                <a:sym typeface="Lato"/>
              </a:rPr>
              <a:t> classico;</a:t>
            </a:r>
            <a:endParaRPr>
              <a:solidFill>
                <a:schemeClr val="dk2"/>
              </a:solidFill>
              <a:latin typeface="Lato"/>
              <a:ea typeface="Lato"/>
              <a:cs typeface="Lato"/>
              <a:sym typeface="Lato"/>
            </a:endParaRPr>
          </a:p>
          <a:p>
            <a:pPr indent="-330200" lvl="1" marL="914400" rtl="0" algn="l">
              <a:lnSpc>
                <a:spcPct val="115000"/>
              </a:lnSpc>
              <a:spcBef>
                <a:spcPts val="1000"/>
              </a:spcBef>
              <a:spcAft>
                <a:spcPts val="0"/>
              </a:spcAft>
              <a:buClr>
                <a:schemeClr val="dk2"/>
              </a:buClr>
              <a:buSzPts val="1600"/>
              <a:buFont typeface="Lato"/>
              <a:buChar char="○"/>
            </a:pPr>
            <a:r>
              <a:rPr lang="it">
                <a:solidFill>
                  <a:schemeClr val="dk2"/>
                </a:solidFill>
                <a:latin typeface="Lato"/>
                <a:ea typeface="Lato"/>
                <a:cs typeface="Lato"/>
                <a:sym typeface="Lato"/>
              </a:rPr>
              <a:t>Modello </a:t>
            </a:r>
            <a:r>
              <a:rPr lang="it">
                <a:solidFill>
                  <a:schemeClr val="dk1"/>
                </a:solidFill>
                <a:latin typeface="Lato"/>
                <a:ea typeface="Lato"/>
                <a:cs typeface="Lato"/>
                <a:sym typeface="Lato"/>
              </a:rPr>
              <a:t>VSM (TFLN-PIDF)</a:t>
            </a:r>
            <a:r>
              <a:rPr lang="it">
                <a:solidFill>
                  <a:schemeClr val="dk2"/>
                </a:solidFill>
                <a:latin typeface="Lato"/>
                <a:ea typeface="Lato"/>
                <a:cs typeface="Lato"/>
                <a:sym typeface="Lato"/>
              </a:rPr>
              <a:t> custom.</a:t>
            </a:r>
            <a:endParaRPr sz="1600">
              <a:solidFill>
                <a:schemeClr val="dk2"/>
              </a:solidFill>
              <a:latin typeface="Lato"/>
              <a:ea typeface="Lato"/>
              <a:cs typeface="Lato"/>
              <a:sym typeface="Lato"/>
            </a:endParaRPr>
          </a:p>
        </p:txBody>
      </p:sp>
      <p:sp>
        <p:nvSpPr>
          <p:cNvPr id="311" name="Google Shape;311;p40"/>
          <p:cNvSpPr txBox="1"/>
          <p:nvPr/>
        </p:nvSpPr>
        <p:spPr>
          <a:xfrm>
            <a:off x="872850" y="1743300"/>
            <a:ext cx="33657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it" sz="2100">
                <a:solidFill>
                  <a:schemeClr val="dk1"/>
                </a:solidFill>
                <a:latin typeface="Lato"/>
                <a:ea typeface="Lato"/>
                <a:cs typeface="Lato"/>
                <a:sym typeface="Lato"/>
              </a:rPr>
              <a:t>Modelli scelti</a:t>
            </a:r>
            <a:endParaRPr/>
          </a:p>
        </p:txBody>
      </p:sp>
      <p:sp>
        <p:nvSpPr>
          <p:cNvPr id="312" name="Google Shape;312;p40"/>
          <p:cNvSpPr txBox="1"/>
          <p:nvPr/>
        </p:nvSpPr>
        <p:spPr>
          <a:xfrm>
            <a:off x="4734775" y="543575"/>
            <a:ext cx="33657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it" sz="2100">
                <a:solidFill>
                  <a:schemeClr val="dk1"/>
                </a:solidFill>
                <a:latin typeface="Lato"/>
                <a:ea typeface="Lato"/>
                <a:cs typeface="Lato"/>
                <a:sym typeface="Lato"/>
              </a:rPr>
              <a:t>Varianti implementate</a:t>
            </a:r>
            <a:endParaRPr/>
          </a:p>
        </p:txBody>
      </p:sp>
      <p:pic>
        <p:nvPicPr>
          <p:cNvPr id="313" name="Google Shape;313;p40" title="lucene_logo_green_300.png"/>
          <p:cNvPicPr preferRelativeResize="0"/>
          <p:nvPr/>
        </p:nvPicPr>
        <p:blipFill>
          <a:blip r:embed="rId3">
            <a:alphaModFix/>
          </a:blip>
          <a:stretch>
            <a:fillRect/>
          </a:stretch>
        </p:blipFill>
        <p:spPr>
          <a:xfrm>
            <a:off x="430740" y="665562"/>
            <a:ext cx="2602948" cy="581325"/>
          </a:xfrm>
          <a:prstGeom prst="rect">
            <a:avLst/>
          </a:prstGeom>
          <a:noFill/>
          <a:ln>
            <a:noFill/>
          </a:ln>
          <a:effectLst>
            <a:outerShdw blurRad="57150" rotWithShape="0" algn="bl" dir="5400000" dist="19050">
              <a:srgbClr val="000000">
                <a:alpha val="70000"/>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1"/>
          <p:cNvSpPr txBox="1"/>
          <p:nvPr/>
        </p:nvSpPr>
        <p:spPr>
          <a:xfrm>
            <a:off x="498401" y="1578025"/>
            <a:ext cx="8565300" cy="400200"/>
          </a:xfrm>
          <a:prstGeom prst="rect">
            <a:avLst/>
          </a:prstGeom>
          <a:noFill/>
          <a:ln>
            <a:noFill/>
          </a:ln>
        </p:spPr>
        <p:txBody>
          <a:bodyPr anchorCtr="0" anchor="t" bIns="91425" lIns="91425" spcFirstLastPara="1" rIns="91425" wrap="square" tIns="91425">
            <a:spAutoFit/>
          </a:bodyPr>
          <a:lstStyle/>
          <a:p>
            <a:pPr indent="-317500" lvl="0" marL="457200" rtl="0" algn="just">
              <a:lnSpc>
                <a:spcPct val="115000"/>
              </a:lnSpc>
              <a:spcBef>
                <a:spcPts val="1000"/>
              </a:spcBef>
              <a:spcAft>
                <a:spcPts val="1200"/>
              </a:spcAft>
              <a:buClr>
                <a:schemeClr val="dk2"/>
              </a:buClr>
              <a:buSzPts val="1400"/>
              <a:buFont typeface="Lato"/>
              <a:buChar char="➢"/>
            </a:pPr>
            <a:r>
              <a:rPr lang="it">
                <a:latin typeface="Lato"/>
                <a:ea typeface="Lato"/>
                <a:cs typeface="Lato"/>
                <a:sym typeface="Lato"/>
              </a:rPr>
              <a:t>A</a:t>
            </a:r>
            <a:r>
              <a:rPr lang="it">
                <a:latin typeface="Lato"/>
                <a:ea typeface="Lato"/>
                <a:cs typeface="Lato"/>
                <a:sym typeface="Lato"/>
              </a:rPr>
              <a:t>pplicazione di formule alternative per il calcolo della </a:t>
            </a:r>
            <a:r>
              <a:rPr i="1" lang="it">
                <a:solidFill>
                  <a:schemeClr val="dk1"/>
                </a:solidFill>
                <a:latin typeface="Lato"/>
                <a:ea typeface="Lato"/>
                <a:cs typeface="Lato"/>
                <a:sym typeface="Lato"/>
              </a:rPr>
              <a:t>term frequency</a:t>
            </a:r>
            <a:r>
              <a:rPr lang="it">
                <a:latin typeface="Lato"/>
                <a:ea typeface="Lato"/>
                <a:cs typeface="Lato"/>
                <a:sym typeface="Lato"/>
              </a:rPr>
              <a:t> e </a:t>
            </a:r>
            <a:r>
              <a:rPr lang="it">
                <a:latin typeface="Lato"/>
                <a:ea typeface="Lato"/>
                <a:cs typeface="Lato"/>
                <a:sym typeface="Lato"/>
              </a:rPr>
              <a:t>dell’</a:t>
            </a:r>
            <a:r>
              <a:rPr i="1" lang="it">
                <a:solidFill>
                  <a:schemeClr val="dk1"/>
                </a:solidFill>
                <a:latin typeface="Lato"/>
                <a:ea typeface="Lato"/>
                <a:cs typeface="Lato"/>
                <a:sym typeface="Lato"/>
              </a:rPr>
              <a:t>inverse</a:t>
            </a:r>
            <a:r>
              <a:rPr i="1" lang="it">
                <a:solidFill>
                  <a:schemeClr val="dk1"/>
                </a:solidFill>
                <a:latin typeface="Lato"/>
                <a:ea typeface="Lato"/>
                <a:cs typeface="Lato"/>
                <a:sym typeface="Lato"/>
              </a:rPr>
              <a:t> document frequency</a:t>
            </a:r>
            <a:r>
              <a:rPr lang="it">
                <a:latin typeface="Lato"/>
                <a:ea typeface="Lato"/>
                <a:cs typeface="Lato"/>
                <a:sym typeface="Lato"/>
              </a:rPr>
              <a:t>. </a:t>
            </a:r>
            <a:endParaRPr>
              <a:latin typeface="Lato"/>
              <a:ea typeface="Lato"/>
              <a:cs typeface="Lato"/>
              <a:sym typeface="Lato"/>
            </a:endParaRPr>
          </a:p>
        </p:txBody>
      </p:sp>
      <p:sp>
        <p:nvSpPr>
          <p:cNvPr id="319" name="Google Shape;319;p41"/>
          <p:cNvSpPr txBox="1"/>
          <p:nvPr>
            <p:ph type="title"/>
          </p:nvPr>
        </p:nvSpPr>
        <p:spPr>
          <a:xfrm>
            <a:off x="3111425" y="777400"/>
            <a:ext cx="58101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Modello </a:t>
            </a:r>
            <a:r>
              <a:rPr lang="it">
                <a:solidFill>
                  <a:schemeClr val="dk1"/>
                </a:solidFill>
              </a:rPr>
              <a:t>VSM (TFLN-PIDF)</a:t>
            </a:r>
            <a:r>
              <a:rPr lang="it"/>
              <a:t> custom</a:t>
            </a:r>
            <a:endParaRPr/>
          </a:p>
        </p:txBody>
      </p:sp>
      <p:pic>
        <p:nvPicPr>
          <p:cNvPr id="320" name="Google Shape;320;p41" title="lucene_logo_green_300.png"/>
          <p:cNvPicPr preferRelativeResize="0"/>
          <p:nvPr/>
        </p:nvPicPr>
        <p:blipFill>
          <a:blip r:embed="rId3">
            <a:alphaModFix/>
          </a:blip>
          <a:stretch>
            <a:fillRect/>
          </a:stretch>
        </p:blipFill>
        <p:spPr>
          <a:xfrm>
            <a:off x="430740" y="665562"/>
            <a:ext cx="2602948" cy="581325"/>
          </a:xfrm>
          <a:prstGeom prst="rect">
            <a:avLst/>
          </a:prstGeom>
          <a:noFill/>
          <a:ln>
            <a:noFill/>
          </a:ln>
          <a:effectLst>
            <a:outerShdw blurRad="57150" rotWithShape="0" algn="bl" dir="5400000" dist="19050">
              <a:srgbClr val="000000">
                <a:alpha val="70000"/>
              </a:srgbClr>
            </a:outerShdw>
          </a:effectLst>
        </p:spPr>
      </p:pic>
      <p:sp>
        <p:nvSpPr>
          <p:cNvPr id="321" name="Google Shape;321;p41"/>
          <p:cNvSpPr txBox="1"/>
          <p:nvPr/>
        </p:nvSpPr>
        <p:spPr>
          <a:xfrm>
            <a:off x="430750" y="2238063"/>
            <a:ext cx="44457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it" sz="2100">
                <a:solidFill>
                  <a:schemeClr val="dk1"/>
                </a:solidFill>
                <a:latin typeface="Lato"/>
                <a:ea typeface="Lato"/>
                <a:cs typeface="Lato"/>
                <a:sym typeface="Lato"/>
              </a:rPr>
              <a:t>Term Frequency</a:t>
            </a:r>
            <a:r>
              <a:rPr b="1" lang="it" sz="2100">
                <a:solidFill>
                  <a:schemeClr val="dk1"/>
                </a:solidFill>
                <a:latin typeface="Lato"/>
                <a:ea typeface="Lato"/>
                <a:cs typeface="Lato"/>
                <a:sym typeface="Lato"/>
              </a:rPr>
              <a:t> Log Normalization</a:t>
            </a:r>
            <a:endParaRPr b="1" sz="2100">
              <a:solidFill>
                <a:schemeClr val="dk1"/>
              </a:solidFill>
              <a:latin typeface="Lato"/>
              <a:ea typeface="Lato"/>
              <a:cs typeface="Lato"/>
              <a:sym typeface="Lato"/>
            </a:endParaRPr>
          </a:p>
        </p:txBody>
      </p:sp>
      <p:sp>
        <p:nvSpPr>
          <p:cNvPr id="322" name="Google Shape;322;p41"/>
          <p:cNvSpPr txBox="1"/>
          <p:nvPr/>
        </p:nvSpPr>
        <p:spPr>
          <a:xfrm>
            <a:off x="3033675" y="3382850"/>
            <a:ext cx="53040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it" sz="2100">
                <a:solidFill>
                  <a:schemeClr val="dk1"/>
                </a:solidFill>
                <a:latin typeface="Lato"/>
                <a:ea typeface="Lato"/>
                <a:cs typeface="Lato"/>
                <a:sym typeface="Lato"/>
              </a:rPr>
              <a:t>Probabilistic Inverse Document Frequency</a:t>
            </a:r>
            <a:endParaRPr b="1" sz="2100">
              <a:solidFill>
                <a:schemeClr val="dk1"/>
              </a:solidFill>
              <a:latin typeface="Lato"/>
              <a:ea typeface="Lato"/>
              <a:cs typeface="Lato"/>
              <a:sym typeface="Lato"/>
            </a:endParaRPr>
          </a:p>
        </p:txBody>
      </p:sp>
      <p:pic>
        <p:nvPicPr>
          <p:cNvPr id="323" name="Google Shape;323;p41"/>
          <p:cNvPicPr preferRelativeResize="0"/>
          <p:nvPr/>
        </p:nvPicPr>
        <p:blipFill>
          <a:blip r:embed="rId4">
            <a:alphaModFix/>
          </a:blip>
          <a:stretch>
            <a:fillRect/>
          </a:stretch>
        </p:blipFill>
        <p:spPr>
          <a:xfrm>
            <a:off x="523513" y="2745963"/>
            <a:ext cx="4227425" cy="375975"/>
          </a:xfrm>
          <a:prstGeom prst="rect">
            <a:avLst/>
          </a:prstGeom>
          <a:noFill/>
          <a:ln>
            <a:noFill/>
          </a:ln>
        </p:spPr>
      </p:pic>
      <p:pic>
        <p:nvPicPr>
          <p:cNvPr id="324" name="Google Shape;324;p41"/>
          <p:cNvPicPr preferRelativeResize="0"/>
          <p:nvPr/>
        </p:nvPicPr>
        <p:blipFill>
          <a:blip r:embed="rId5">
            <a:alphaModFix/>
          </a:blip>
          <a:stretch>
            <a:fillRect/>
          </a:stretch>
        </p:blipFill>
        <p:spPr>
          <a:xfrm>
            <a:off x="3111425" y="3890750"/>
            <a:ext cx="5590274" cy="563725"/>
          </a:xfrm>
          <a:prstGeom prst="rect">
            <a:avLst/>
          </a:prstGeom>
          <a:noFill/>
          <a:ln>
            <a:noFill/>
          </a:ln>
        </p:spPr>
      </p:pic>
      <p:sp>
        <p:nvSpPr>
          <p:cNvPr id="325" name="Google Shape;325;p41"/>
          <p:cNvSpPr txBox="1"/>
          <p:nvPr/>
        </p:nvSpPr>
        <p:spPr>
          <a:xfrm>
            <a:off x="1045050" y="4743300"/>
            <a:ext cx="70539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200"/>
              </a:spcAft>
              <a:buNone/>
            </a:pPr>
            <a:r>
              <a:rPr lang="it"/>
              <a:t>ps. entrambe le formule si possono trovare nella </a:t>
            </a:r>
            <a:r>
              <a:rPr lang="it" u="sng">
                <a:solidFill>
                  <a:schemeClr val="hlink"/>
                </a:solidFill>
                <a:hlinkClick r:id="rId6"/>
              </a:rPr>
              <a:t>pagina di Wikipedia</a:t>
            </a:r>
            <a:r>
              <a:rPr lang="it"/>
              <a:t> relativa al TF-IDF.</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5"/>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it"/>
              <a:t>Introduzione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2"/>
          <p:cNvSpPr txBox="1"/>
          <p:nvPr/>
        </p:nvSpPr>
        <p:spPr>
          <a:xfrm>
            <a:off x="4292475" y="970675"/>
            <a:ext cx="4348500" cy="2178000"/>
          </a:xfrm>
          <a:prstGeom prst="rect">
            <a:avLst/>
          </a:prstGeom>
          <a:noFill/>
          <a:ln>
            <a:noFill/>
          </a:ln>
        </p:spPr>
        <p:txBody>
          <a:bodyPr anchorCtr="0" anchor="t" bIns="91425" lIns="91425" spcFirstLastPara="1" rIns="91425" wrap="square" tIns="91425">
            <a:spAutoFit/>
          </a:bodyPr>
          <a:lstStyle/>
          <a:p>
            <a:pPr indent="-317500" lvl="0" marL="457200" rtl="0" algn="just">
              <a:lnSpc>
                <a:spcPct val="115000"/>
              </a:lnSpc>
              <a:spcBef>
                <a:spcPts val="1000"/>
              </a:spcBef>
              <a:spcAft>
                <a:spcPts val="0"/>
              </a:spcAft>
              <a:buClr>
                <a:schemeClr val="dk2"/>
              </a:buClr>
              <a:buSzPts val="1400"/>
              <a:buFont typeface="Lato"/>
              <a:buChar char="➢"/>
            </a:pPr>
            <a:r>
              <a:rPr lang="it">
                <a:latin typeface="Lato"/>
                <a:ea typeface="Lato"/>
                <a:cs typeface="Lato"/>
                <a:sym typeface="Lato"/>
              </a:rPr>
              <a:t>Per ciascun modello abbiamo ricavato due varianti differenti:</a:t>
            </a:r>
            <a:endParaRPr>
              <a:latin typeface="Lato"/>
              <a:ea typeface="Lato"/>
              <a:cs typeface="Lato"/>
              <a:sym typeface="Lato"/>
            </a:endParaRPr>
          </a:p>
          <a:p>
            <a:pPr indent="-317500" lvl="1" marL="914400" rtl="0" algn="just">
              <a:lnSpc>
                <a:spcPct val="115000"/>
              </a:lnSpc>
              <a:spcBef>
                <a:spcPts val="1200"/>
              </a:spcBef>
              <a:spcAft>
                <a:spcPts val="0"/>
              </a:spcAft>
              <a:buClr>
                <a:schemeClr val="dk1"/>
              </a:buClr>
              <a:buSzPts val="1400"/>
              <a:buFont typeface="Lato"/>
              <a:buChar char="○"/>
            </a:pPr>
            <a:r>
              <a:rPr lang="it">
                <a:solidFill>
                  <a:schemeClr val="dk2"/>
                </a:solidFill>
                <a:latin typeface="Lato"/>
                <a:ea typeface="Lato"/>
                <a:cs typeface="Lato"/>
                <a:sym typeface="Lato"/>
              </a:rPr>
              <a:t>Modello </a:t>
            </a:r>
            <a:r>
              <a:rPr lang="it">
                <a:solidFill>
                  <a:schemeClr val="dk1"/>
                </a:solidFill>
                <a:latin typeface="Lato"/>
                <a:ea typeface="Lato"/>
                <a:cs typeface="Lato"/>
                <a:sym typeface="Lato"/>
              </a:rPr>
              <a:t>CW </a:t>
            </a:r>
            <a:r>
              <a:rPr lang="it">
                <a:solidFill>
                  <a:schemeClr val="dk2"/>
                </a:solidFill>
                <a:latin typeface="Lato"/>
                <a:ea typeface="Lato"/>
                <a:cs typeface="Lato"/>
                <a:sym typeface="Lato"/>
              </a:rPr>
              <a:t>classico;</a:t>
            </a:r>
            <a:endParaRPr>
              <a:solidFill>
                <a:schemeClr val="dk2"/>
              </a:solidFill>
              <a:latin typeface="Lato"/>
              <a:ea typeface="Lato"/>
              <a:cs typeface="Lato"/>
              <a:sym typeface="Lato"/>
            </a:endParaRPr>
          </a:p>
          <a:p>
            <a:pPr indent="-317500" lvl="1" marL="914400" rtl="0" algn="just">
              <a:lnSpc>
                <a:spcPct val="115000"/>
              </a:lnSpc>
              <a:spcBef>
                <a:spcPts val="1000"/>
              </a:spcBef>
              <a:spcAft>
                <a:spcPts val="0"/>
              </a:spcAft>
              <a:buClr>
                <a:schemeClr val="dk2"/>
              </a:buClr>
              <a:buSzPts val="1400"/>
              <a:buFont typeface="Lato"/>
              <a:buChar char="○"/>
            </a:pPr>
            <a:r>
              <a:rPr lang="it">
                <a:solidFill>
                  <a:schemeClr val="dk2"/>
                </a:solidFill>
                <a:latin typeface="Lato"/>
                <a:ea typeface="Lato"/>
                <a:cs typeface="Lato"/>
                <a:sym typeface="Lato"/>
              </a:rPr>
              <a:t>Modello </a:t>
            </a:r>
            <a:r>
              <a:rPr lang="it">
                <a:solidFill>
                  <a:schemeClr val="dk1"/>
                </a:solidFill>
                <a:latin typeface="Lato"/>
                <a:ea typeface="Lato"/>
                <a:cs typeface="Lato"/>
                <a:sym typeface="Lato"/>
              </a:rPr>
              <a:t>CW </a:t>
            </a:r>
            <a:r>
              <a:rPr lang="it">
                <a:solidFill>
                  <a:schemeClr val="dk2"/>
                </a:solidFill>
                <a:latin typeface="Lato"/>
                <a:ea typeface="Lato"/>
                <a:cs typeface="Lato"/>
                <a:sym typeface="Lato"/>
              </a:rPr>
              <a:t>normalizzato;</a:t>
            </a:r>
            <a:endParaRPr i="1">
              <a:solidFill>
                <a:schemeClr val="dk2"/>
              </a:solidFill>
              <a:latin typeface="Lato"/>
              <a:ea typeface="Lato"/>
              <a:cs typeface="Lato"/>
              <a:sym typeface="Lato"/>
            </a:endParaRPr>
          </a:p>
          <a:p>
            <a:pPr indent="-317500" lvl="1" marL="914400" rtl="0" algn="l">
              <a:lnSpc>
                <a:spcPct val="115000"/>
              </a:lnSpc>
              <a:spcBef>
                <a:spcPts val="1000"/>
              </a:spcBef>
              <a:spcAft>
                <a:spcPts val="0"/>
              </a:spcAft>
              <a:buClr>
                <a:schemeClr val="dk2"/>
              </a:buClr>
              <a:buSzPts val="1400"/>
              <a:buFont typeface="Lato"/>
              <a:buChar char="○"/>
            </a:pPr>
            <a:r>
              <a:rPr lang="it">
                <a:solidFill>
                  <a:schemeClr val="dk2"/>
                </a:solidFill>
                <a:latin typeface="Lato"/>
                <a:ea typeface="Lato"/>
                <a:cs typeface="Lato"/>
                <a:sym typeface="Lato"/>
              </a:rPr>
              <a:t>Modello </a:t>
            </a:r>
            <a:r>
              <a:rPr lang="it">
                <a:solidFill>
                  <a:schemeClr val="dk1"/>
                </a:solidFill>
                <a:latin typeface="Lato"/>
                <a:ea typeface="Lato"/>
                <a:cs typeface="Lato"/>
                <a:sym typeface="Lato"/>
              </a:rPr>
              <a:t>SW</a:t>
            </a:r>
            <a:r>
              <a:rPr lang="it">
                <a:solidFill>
                  <a:schemeClr val="dk2"/>
                </a:solidFill>
                <a:latin typeface="Lato"/>
                <a:ea typeface="Lato"/>
                <a:cs typeface="Lato"/>
                <a:sym typeface="Lato"/>
              </a:rPr>
              <a:t> classico;</a:t>
            </a:r>
            <a:endParaRPr>
              <a:solidFill>
                <a:schemeClr val="dk2"/>
              </a:solidFill>
              <a:latin typeface="Lato"/>
              <a:ea typeface="Lato"/>
              <a:cs typeface="Lato"/>
              <a:sym typeface="Lato"/>
            </a:endParaRPr>
          </a:p>
          <a:p>
            <a:pPr indent="-317500" lvl="1" marL="914400" rtl="0" algn="l">
              <a:lnSpc>
                <a:spcPct val="115000"/>
              </a:lnSpc>
              <a:spcBef>
                <a:spcPts val="1000"/>
              </a:spcBef>
              <a:spcAft>
                <a:spcPts val="0"/>
              </a:spcAft>
              <a:buClr>
                <a:schemeClr val="dk2"/>
              </a:buClr>
              <a:buSzPts val="1400"/>
              <a:buFont typeface="Lato"/>
              <a:buChar char="○"/>
            </a:pPr>
            <a:r>
              <a:rPr lang="it">
                <a:solidFill>
                  <a:schemeClr val="dk2"/>
                </a:solidFill>
                <a:latin typeface="Lato"/>
                <a:ea typeface="Lato"/>
                <a:cs typeface="Lato"/>
                <a:sym typeface="Lato"/>
              </a:rPr>
              <a:t>Modello </a:t>
            </a:r>
            <a:r>
              <a:rPr lang="it">
                <a:solidFill>
                  <a:schemeClr val="dk1"/>
                </a:solidFill>
                <a:latin typeface="Lato"/>
                <a:ea typeface="Lato"/>
                <a:cs typeface="Lato"/>
                <a:sym typeface="Lato"/>
              </a:rPr>
              <a:t>SW</a:t>
            </a:r>
            <a:r>
              <a:rPr lang="it">
                <a:solidFill>
                  <a:schemeClr val="dk2"/>
                </a:solidFill>
                <a:latin typeface="Lato"/>
                <a:ea typeface="Lato"/>
                <a:cs typeface="Lato"/>
                <a:sym typeface="Lato"/>
              </a:rPr>
              <a:t> normalizzato;</a:t>
            </a:r>
            <a:endParaRPr>
              <a:solidFill>
                <a:schemeClr val="dk2"/>
              </a:solidFill>
              <a:latin typeface="Lato"/>
              <a:ea typeface="Lato"/>
              <a:cs typeface="Lato"/>
              <a:sym typeface="Lato"/>
            </a:endParaRPr>
          </a:p>
        </p:txBody>
      </p:sp>
      <p:sp>
        <p:nvSpPr>
          <p:cNvPr id="331" name="Google Shape;331;p42"/>
          <p:cNvSpPr txBox="1"/>
          <p:nvPr/>
        </p:nvSpPr>
        <p:spPr>
          <a:xfrm>
            <a:off x="430750" y="2197100"/>
            <a:ext cx="3513600" cy="1699200"/>
          </a:xfrm>
          <a:prstGeom prst="rect">
            <a:avLst/>
          </a:prstGeom>
          <a:noFill/>
          <a:ln>
            <a:noFill/>
          </a:ln>
        </p:spPr>
        <p:txBody>
          <a:bodyPr anchorCtr="0" anchor="t" bIns="91425" lIns="91425" spcFirstLastPara="1" rIns="91425" wrap="square" tIns="91425">
            <a:spAutoFit/>
          </a:bodyPr>
          <a:lstStyle/>
          <a:p>
            <a:pPr indent="-317500" lvl="0" marL="457200" rtl="0" algn="just">
              <a:lnSpc>
                <a:spcPct val="115000"/>
              </a:lnSpc>
              <a:spcBef>
                <a:spcPts val="1000"/>
              </a:spcBef>
              <a:spcAft>
                <a:spcPts val="0"/>
              </a:spcAft>
              <a:buClr>
                <a:schemeClr val="dk2"/>
              </a:buClr>
              <a:buSzPts val="1400"/>
              <a:buFont typeface="Lato"/>
              <a:buChar char="➢"/>
            </a:pPr>
            <a:r>
              <a:rPr lang="it">
                <a:latin typeface="Lato"/>
                <a:ea typeface="Lato"/>
                <a:cs typeface="Lato"/>
                <a:sym typeface="Lato"/>
              </a:rPr>
              <a:t>Abbiamo selezionato due modelli di ranking implementati dal sistema Whoosh:</a:t>
            </a:r>
            <a:endParaRPr>
              <a:latin typeface="Lato"/>
              <a:ea typeface="Lato"/>
              <a:cs typeface="Lato"/>
              <a:sym typeface="Lato"/>
            </a:endParaRPr>
          </a:p>
          <a:p>
            <a:pPr indent="-304800" lvl="1" marL="914400" rtl="0" algn="just">
              <a:lnSpc>
                <a:spcPct val="115000"/>
              </a:lnSpc>
              <a:spcBef>
                <a:spcPts val="1200"/>
              </a:spcBef>
              <a:spcAft>
                <a:spcPts val="0"/>
              </a:spcAft>
              <a:buClr>
                <a:schemeClr val="dk1"/>
              </a:buClr>
              <a:buSzPts val="1200"/>
              <a:buFont typeface="Lato"/>
              <a:buChar char="○"/>
            </a:pPr>
            <a:r>
              <a:rPr b="1" lang="it">
                <a:solidFill>
                  <a:schemeClr val="dk1"/>
                </a:solidFill>
                <a:latin typeface="Lato"/>
                <a:ea typeface="Lato"/>
                <a:cs typeface="Lato"/>
                <a:sym typeface="Lato"/>
              </a:rPr>
              <a:t>Coverage Density (CD)</a:t>
            </a:r>
            <a:endParaRPr b="1">
              <a:solidFill>
                <a:schemeClr val="dk1"/>
              </a:solidFill>
              <a:latin typeface="Lato"/>
              <a:ea typeface="Lato"/>
              <a:cs typeface="Lato"/>
              <a:sym typeface="Lato"/>
            </a:endParaRPr>
          </a:p>
          <a:p>
            <a:pPr indent="-304800" lvl="1" marL="914400" rtl="0" algn="just">
              <a:lnSpc>
                <a:spcPct val="115000"/>
              </a:lnSpc>
              <a:spcBef>
                <a:spcPts val="1200"/>
              </a:spcBef>
              <a:spcAft>
                <a:spcPts val="1200"/>
              </a:spcAft>
              <a:buClr>
                <a:schemeClr val="dk1"/>
              </a:buClr>
              <a:buSzPts val="1200"/>
              <a:buFont typeface="Lato"/>
              <a:buChar char="○"/>
            </a:pPr>
            <a:r>
              <a:rPr b="1" lang="it">
                <a:solidFill>
                  <a:schemeClr val="dk1"/>
                </a:solidFill>
                <a:latin typeface="Lato"/>
                <a:ea typeface="Lato"/>
                <a:cs typeface="Lato"/>
                <a:sym typeface="Lato"/>
              </a:rPr>
              <a:t>Statistical Weighting (SW)</a:t>
            </a:r>
            <a:endParaRPr b="1">
              <a:solidFill>
                <a:schemeClr val="dk1"/>
              </a:solidFill>
              <a:latin typeface="Lato"/>
              <a:ea typeface="Lato"/>
              <a:cs typeface="Lato"/>
              <a:sym typeface="Lato"/>
            </a:endParaRPr>
          </a:p>
        </p:txBody>
      </p:sp>
      <p:sp>
        <p:nvSpPr>
          <p:cNvPr id="332" name="Google Shape;332;p42"/>
          <p:cNvSpPr txBox="1"/>
          <p:nvPr/>
        </p:nvSpPr>
        <p:spPr>
          <a:xfrm>
            <a:off x="872850" y="1743300"/>
            <a:ext cx="33657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it" sz="2100">
                <a:solidFill>
                  <a:schemeClr val="dk1"/>
                </a:solidFill>
                <a:latin typeface="Lato"/>
                <a:ea typeface="Lato"/>
                <a:cs typeface="Lato"/>
                <a:sym typeface="Lato"/>
              </a:rPr>
              <a:t>Modelli scelti</a:t>
            </a:r>
            <a:endParaRPr/>
          </a:p>
        </p:txBody>
      </p:sp>
      <p:sp>
        <p:nvSpPr>
          <p:cNvPr id="333" name="Google Shape;333;p42"/>
          <p:cNvSpPr txBox="1"/>
          <p:nvPr/>
        </p:nvSpPr>
        <p:spPr>
          <a:xfrm>
            <a:off x="4734775" y="543575"/>
            <a:ext cx="33657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it" sz="2100">
                <a:solidFill>
                  <a:schemeClr val="dk1"/>
                </a:solidFill>
                <a:latin typeface="Lato"/>
                <a:ea typeface="Lato"/>
                <a:cs typeface="Lato"/>
                <a:sym typeface="Lato"/>
              </a:rPr>
              <a:t>Varianti implementate</a:t>
            </a:r>
            <a:endParaRPr/>
          </a:p>
        </p:txBody>
      </p:sp>
      <p:pic>
        <p:nvPicPr>
          <p:cNvPr id="334" name="Google Shape;334;p42" title="b519532e6b6dff0ccb00acd8bfef5d24.png"/>
          <p:cNvPicPr preferRelativeResize="0"/>
          <p:nvPr/>
        </p:nvPicPr>
        <p:blipFill>
          <a:blip r:embed="rId3">
            <a:alphaModFix/>
          </a:blip>
          <a:stretch>
            <a:fillRect/>
          </a:stretch>
        </p:blipFill>
        <p:spPr>
          <a:xfrm>
            <a:off x="957900" y="58950"/>
            <a:ext cx="1244475" cy="1215150"/>
          </a:xfrm>
          <a:prstGeom prst="rect">
            <a:avLst/>
          </a:prstGeom>
          <a:noFill/>
          <a:ln>
            <a:noFill/>
          </a:ln>
          <a:effectLst>
            <a:outerShdw blurRad="57150" rotWithShape="0" algn="bl" dir="5400000" dist="19050">
              <a:srgbClr val="000000">
                <a:alpha val="70000"/>
              </a:srgbClr>
            </a:outerShdw>
          </a:effectLst>
        </p:spPr>
      </p:pic>
      <p:sp>
        <p:nvSpPr>
          <p:cNvPr id="335" name="Google Shape;335;p42"/>
          <p:cNvSpPr txBox="1"/>
          <p:nvPr/>
        </p:nvSpPr>
        <p:spPr>
          <a:xfrm>
            <a:off x="4292475" y="3303775"/>
            <a:ext cx="4515000" cy="11523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000"/>
              </a:spcBef>
              <a:spcAft>
                <a:spcPts val="0"/>
              </a:spcAft>
              <a:buClr>
                <a:schemeClr val="dk2"/>
              </a:buClr>
              <a:buSzPts val="1400"/>
              <a:buFont typeface="Lato"/>
              <a:buChar char="➢"/>
            </a:pPr>
            <a:r>
              <a:rPr lang="it">
                <a:solidFill>
                  <a:schemeClr val="dk2"/>
                </a:solidFill>
                <a:latin typeface="Lato"/>
                <a:ea typeface="Lato"/>
                <a:cs typeface="Lato"/>
                <a:sym typeface="Lato"/>
              </a:rPr>
              <a:t>Entrambe le varianti normalizzano per:</a:t>
            </a:r>
            <a:endParaRPr>
              <a:solidFill>
                <a:schemeClr val="dk2"/>
              </a:solidFill>
              <a:latin typeface="Lato"/>
              <a:ea typeface="Lato"/>
              <a:cs typeface="Lato"/>
              <a:sym typeface="Lato"/>
            </a:endParaRPr>
          </a:p>
          <a:p>
            <a:pPr indent="-317500" lvl="1" marL="914400" rtl="0" algn="l">
              <a:lnSpc>
                <a:spcPct val="115000"/>
              </a:lnSpc>
              <a:spcBef>
                <a:spcPts val="1000"/>
              </a:spcBef>
              <a:spcAft>
                <a:spcPts val="0"/>
              </a:spcAft>
              <a:buClr>
                <a:schemeClr val="dk2"/>
              </a:buClr>
              <a:buSzPts val="1400"/>
              <a:buFont typeface="Lato"/>
              <a:buChar char="○"/>
            </a:pPr>
            <a:r>
              <a:rPr i="1" lang="it">
                <a:solidFill>
                  <a:schemeClr val="dk2"/>
                </a:solidFill>
                <a:latin typeface="Lato"/>
                <a:ea typeface="Lato"/>
                <a:cs typeface="Lato"/>
                <a:sym typeface="Lato"/>
              </a:rPr>
              <a:t>lunghezza del documento</a:t>
            </a:r>
            <a:endParaRPr i="1">
              <a:solidFill>
                <a:schemeClr val="dk2"/>
              </a:solidFill>
              <a:latin typeface="Lato"/>
              <a:ea typeface="Lato"/>
              <a:cs typeface="Lato"/>
              <a:sym typeface="Lato"/>
            </a:endParaRPr>
          </a:p>
          <a:p>
            <a:pPr indent="-317500" lvl="1" marL="914400" rtl="0" algn="l">
              <a:lnSpc>
                <a:spcPct val="115000"/>
              </a:lnSpc>
              <a:spcBef>
                <a:spcPts val="1000"/>
              </a:spcBef>
              <a:spcAft>
                <a:spcPts val="0"/>
              </a:spcAft>
              <a:buClr>
                <a:schemeClr val="dk2"/>
              </a:buClr>
              <a:buSzPts val="1400"/>
              <a:buFont typeface="Lato"/>
              <a:buChar char="○"/>
            </a:pPr>
            <a:r>
              <a:rPr i="1" lang="it">
                <a:solidFill>
                  <a:schemeClr val="dk2"/>
                </a:solidFill>
                <a:latin typeface="Lato"/>
                <a:ea typeface="Lato"/>
                <a:cs typeface="Lato"/>
                <a:sym typeface="Lato"/>
              </a:rPr>
              <a:t>numero parole uniche nel documento</a:t>
            </a:r>
            <a:endParaRPr>
              <a:latin typeface="Lato"/>
              <a:ea typeface="Lato"/>
              <a:cs typeface="Lato"/>
              <a:sym typeface="Lato"/>
            </a:endParaRPr>
          </a:p>
        </p:txBody>
      </p:sp>
      <p:sp>
        <p:nvSpPr>
          <p:cNvPr id="336" name="Google Shape;336;p42"/>
          <p:cNvSpPr txBox="1"/>
          <p:nvPr/>
        </p:nvSpPr>
        <p:spPr>
          <a:xfrm>
            <a:off x="715350" y="4743300"/>
            <a:ext cx="7713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200"/>
              </a:spcAft>
              <a:buNone/>
            </a:pPr>
            <a:r>
              <a:rPr lang="it"/>
              <a:t>ps. l’elenco completo di normalizzazioni attuabili si può trovare nella relativa </a:t>
            </a:r>
            <a:r>
              <a:rPr lang="it" u="sng">
                <a:solidFill>
                  <a:schemeClr val="hlink"/>
                </a:solidFill>
                <a:hlinkClick r:id="rId4"/>
              </a:rPr>
              <a:t>documentazione</a:t>
            </a:r>
            <a:r>
              <a:rPr lang="it"/>
              <a: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it"/>
              <a:t>Metriche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4"/>
          <p:cNvSpPr txBox="1"/>
          <p:nvPr>
            <p:ph type="title"/>
          </p:nvPr>
        </p:nvSpPr>
        <p:spPr>
          <a:xfrm>
            <a:off x="335550" y="3515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Metriche</a:t>
            </a:r>
            <a:endParaRPr/>
          </a:p>
        </p:txBody>
      </p:sp>
      <p:sp>
        <p:nvSpPr>
          <p:cNvPr id="347" name="Google Shape;347;p44"/>
          <p:cNvSpPr txBox="1"/>
          <p:nvPr>
            <p:ph idx="1" type="body"/>
          </p:nvPr>
        </p:nvSpPr>
        <p:spPr>
          <a:xfrm>
            <a:off x="1138075" y="1428063"/>
            <a:ext cx="3658200" cy="1005000"/>
          </a:xfrm>
          <a:prstGeom prst="rect">
            <a:avLst/>
          </a:prstGeom>
        </p:spPr>
        <p:txBody>
          <a:bodyPr anchorCtr="0" anchor="t" bIns="91425" lIns="91425" spcFirstLastPara="1" rIns="91425" wrap="square" tIns="91425">
            <a:normAutofit/>
          </a:bodyPr>
          <a:lstStyle/>
          <a:p>
            <a:pPr indent="-330200" lvl="0" marL="457200" rtl="0" algn="just">
              <a:spcBef>
                <a:spcPts val="0"/>
              </a:spcBef>
              <a:spcAft>
                <a:spcPts val="0"/>
              </a:spcAft>
              <a:buSzPts val="1600"/>
              <a:buChar char="➢"/>
            </a:pPr>
            <a:r>
              <a:rPr b="1" lang="it" sz="1600"/>
              <a:t>Precision e Recall</a:t>
            </a:r>
            <a:r>
              <a:rPr lang="it" sz="1600"/>
              <a:t> </a:t>
            </a:r>
            <a:r>
              <a:rPr lang="it" sz="1400"/>
              <a:t>(</a:t>
            </a:r>
            <a:r>
              <a:rPr i="1" lang="it" sz="1400"/>
              <a:t>che </a:t>
            </a:r>
            <a:r>
              <a:rPr i="1" lang="it" sz="1400">
                <a:solidFill>
                  <a:schemeClr val="dk1"/>
                </a:solidFill>
              </a:rPr>
              <a:t>interpoliamo</a:t>
            </a:r>
            <a:r>
              <a:rPr lang="it" sz="1400"/>
              <a:t>)</a:t>
            </a:r>
            <a:endParaRPr sz="1400"/>
          </a:p>
          <a:p>
            <a:pPr indent="-330200" lvl="0" marL="457200" rtl="0" algn="just">
              <a:spcBef>
                <a:spcPts val="0"/>
              </a:spcBef>
              <a:spcAft>
                <a:spcPts val="0"/>
              </a:spcAft>
              <a:buSzPts val="1600"/>
              <a:buChar char="➢"/>
            </a:pPr>
            <a:r>
              <a:rPr b="1" lang="it" sz="1600"/>
              <a:t>Average Precision</a:t>
            </a:r>
            <a:r>
              <a:rPr lang="it" sz="1600"/>
              <a:t> </a:t>
            </a:r>
            <a:r>
              <a:rPr lang="it" sz="1400"/>
              <a:t>(</a:t>
            </a:r>
            <a:r>
              <a:rPr i="1" lang="it" sz="1400"/>
              <a:t>per Recall Level</a:t>
            </a:r>
            <a:r>
              <a:rPr lang="it" sz="1400"/>
              <a:t>)</a:t>
            </a:r>
            <a:endParaRPr sz="1400"/>
          </a:p>
          <a:p>
            <a:pPr indent="-330200" lvl="0" marL="457200" rtl="0" algn="just">
              <a:spcBef>
                <a:spcPts val="0"/>
              </a:spcBef>
              <a:spcAft>
                <a:spcPts val="0"/>
              </a:spcAft>
              <a:buSzPts val="1600"/>
              <a:buChar char="➢"/>
            </a:pPr>
            <a:r>
              <a:rPr b="1" lang="it" sz="1600"/>
              <a:t>Average Precision</a:t>
            </a:r>
            <a:r>
              <a:rPr lang="it" sz="1600"/>
              <a:t> </a:t>
            </a:r>
            <a:r>
              <a:rPr lang="it" sz="1400"/>
              <a:t>(</a:t>
            </a:r>
            <a:r>
              <a:rPr i="1" lang="it" sz="1400"/>
              <a:t>per Query</a:t>
            </a:r>
            <a:r>
              <a:rPr lang="it" sz="1400"/>
              <a:t>)</a:t>
            </a:r>
            <a:endParaRPr sz="1400"/>
          </a:p>
        </p:txBody>
      </p:sp>
      <p:sp>
        <p:nvSpPr>
          <p:cNvPr id="348" name="Google Shape;348;p44"/>
          <p:cNvSpPr txBox="1"/>
          <p:nvPr/>
        </p:nvSpPr>
        <p:spPr>
          <a:xfrm>
            <a:off x="335550" y="871500"/>
            <a:ext cx="68229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it" sz="2100">
                <a:solidFill>
                  <a:schemeClr val="dk1"/>
                </a:solidFill>
                <a:latin typeface="Lato"/>
                <a:ea typeface="Lato"/>
                <a:cs typeface="Lato"/>
                <a:sym typeface="Lato"/>
              </a:rPr>
              <a:t>Metriche</a:t>
            </a:r>
            <a:r>
              <a:rPr b="1" lang="it" sz="2100">
                <a:solidFill>
                  <a:schemeClr val="dk1"/>
                </a:solidFill>
                <a:latin typeface="Lato"/>
                <a:ea typeface="Lato"/>
                <a:cs typeface="Lato"/>
                <a:sym typeface="Lato"/>
              </a:rPr>
              <a:t> utilizzate per i confronti tra sistemi</a:t>
            </a:r>
            <a:r>
              <a:rPr b="1" lang="it" sz="2100">
                <a:solidFill>
                  <a:schemeClr val="dk1"/>
                </a:solidFill>
                <a:latin typeface="Lato"/>
                <a:ea typeface="Lato"/>
                <a:cs typeface="Lato"/>
                <a:sym typeface="Lato"/>
              </a:rPr>
              <a:t>:</a:t>
            </a:r>
            <a:endParaRPr/>
          </a:p>
        </p:txBody>
      </p:sp>
      <p:sp>
        <p:nvSpPr>
          <p:cNvPr id="349" name="Google Shape;349;p44"/>
          <p:cNvSpPr txBox="1"/>
          <p:nvPr>
            <p:ph idx="1" type="body"/>
          </p:nvPr>
        </p:nvSpPr>
        <p:spPr>
          <a:xfrm>
            <a:off x="5602650" y="1428063"/>
            <a:ext cx="3333600" cy="1005000"/>
          </a:xfrm>
          <a:prstGeom prst="rect">
            <a:avLst/>
          </a:prstGeom>
        </p:spPr>
        <p:txBody>
          <a:bodyPr anchorCtr="0" anchor="t" bIns="91425" lIns="91425" spcFirstLastPara="1" rIns="91425" wrap="square" tIns="91425">
            <a:normAutofit/>
          </a:bodyPr>
          <a:lstStyle/>
          <a:p>
            <a:pPr indent="-330200" lvl="0" marL="457200" rtl="0" algn="just">
              <a:spcBef>
                <a:spcPts val="0"/>
              </a:spcBef>
              <a:spcAft>
                <a:spcPts val="0"/>
              </a:spcAft>
              <a:buSzPts val="1600"/>
              <a:buChar char="➢"/>
            </a:pPr>
            <a:r>
              <a:rPr b="1" lang="it" sz="1600"/>
              <a:t>MAP</a:t>
            </a:r>
            <a:endParaRPr b="1" sz="1600"/>
          </a:p>
          <a:p>
            <a:pPr indent="-330200" lvl="0" marL="457200" rtl="0" algn="just">
              <a:spcBef>
                <a:spcPts val="0"/>
              </a:spcBef>
              <a:spcAft>
                <a:spcPts val="0"/>
              </a:spcAft>
              <a:buSzPts val="1600"/>
              <a:buChar char="➢"/>
            </a:pPr>
            <a:r>
              <a:rPr b="1" lang="it" sz="1600"/>
              <a:t>NDCG</a:t>
            </a:r>
            <a:endParaRPr b="1" sz="1600"/>
          </a:p>
          <a:p>
            <a:pPr indent="-330200" lvl="0" marL="457200" rtl="0" algn="just">
              <a:spcBef>
                <a:spcPts val="0"/>
              </a:spcBef>
              <a:spcAft>
                <a:spcPts val="0"/>
              </a:spcAft>
              <a:buSzPts val="1600"/>
              <a:buChar char="➢"/>
            </a:pPr>
            <a:r>
              <a:rPr b="1" lang="it" sz="1600"/>
              <a:t>F-Measure</a:t>
            </a:r>
            <a:endParaRPr b="1" sz="1600"/>
          </a:p>
        </p:txBody>
      </p:sp>
      <p:sp>
        <p:nvSpPr>
          <p:cNvPr id="350" name="Google Shape;350;p44"/>
          <p:cNvSpPr txBox="1"/>
          <p:nvPr/>
        </p:nvSpPr>
        <p:spPr>
          <a:xfrm>
            <a:off x="335550" y="2384975"/>
            <a:ext cx="44421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it" sz="2100">
                <a:solidFill>
                  <a:schemeClr val="dk1"/>
                </a:solidFill>
                <a:latin typeface="Lato"/>
                <a:ea typeface="Lato"/>
                <a:cs typeface="Lato"/>
                <a:sym typeface="Lato"/>
              </a:rPr>
              <a:t>Implementazione</a:t>
            </a:r>
            <a:r>
              <a:rPr b="1" lang="it" sz="2100">
                <a:solidFill>
                  <a:schemeClr val="dk1"/>
                </a:solidFill>
                <a:latin typeface="Lato"/>
                <a:ea typeface="Lato"/>
                <a:cs typeface="Lato"/>
                <a:sym typeface="Lato"/>
              </a:rPr>
              <a:t>:</a:t>
            </a:r>
            <a:endParaRPr/>
          </a:p>
        </p:txBody>
      </p:sp>
      <p:sp>
        <p:nvSpPr>
          <p:cNvPr id="351" name="Google Shape;351;p44"/>
          <p:cNvSpPr txBox="1"/>
          <p:nvPr/>
        </p:nvSpPr>
        <p:spPr>
          <a:xfrm>
            <a:off x="-125075" y="2826100"/>
            <a:ext cx="4329600" cy="1827600"/>
          </a:xfrm>
          <a:prstGeom prst="rect">
            <a:avLst/>
          </a:prstGeom>
          <a:noFill/>
          <a:ln>
            <a:noFill/>
          </a:ln>
        </p:spPr>
        <p:txBody>
          <a:bodyPr anchorCtr="0" anchor="t" bIns="91425" lIns="91425" spcFirstLastPara="1" rIns="91425" wrap="square" tIns="91425">
            <a:spAutoFit/>
          </a:bodyPr>
          <a:lstStyle/>
          <a:p>
            <a:pPr indent="-317500" lvl="0" marL="457200" rtl="0" algn="just">
              <a:lnSpc>
                <a:spcPct val="115000"/>
              </a:lnSpc>
              <a:spcBef>
                <a:spcPts val="1000"/>
              </a:spcBef>
              <a:spcAft>
                <a:spcPts val="0"/>
              </a:spcAft>
              <a:buClr>
                <a:schemeClr val="dk2"/>
              </a:buClr>
              <a:buSzPts val="1400"/>
              <a:buFont typeface="Lato"/>
              <a:buChar char="➢"/>
            </a:pPr>
            <a:r>
              <a:rPr lang="it">
                <a:solidFill>
                  <a:schemeClr val="dk2"/>
                </a:solidFill>
                <a:latin typeface="Lato"/>
                <a:ea typeface="Lato"/>
                <a:cs typeface="Lato"/>
                <a:sym typeface="Lato"/>
              </a:rPr>
              <a:t>Abbiamo implementato </a:t>
            </a:r>
            <a:r>
              <a:rPr i="1" lang="it">
                <a:solidFill>
                  <a:schemeClr val="dk2"/>
                </a:solidFill>
                <a:latin typeface="Lato"/>
                <a:ea typeface="Lato"/>
                <a:cs typeface="Lato"/>
                <a:sym typeface="Lato"/>
              </a:rPr>
              <a:t>funzioni </a:t>
            </a:r>
            <a:r>
              <a:rPr lang="it">
                <a:solidFill>
                  <a:schemeClr val="dk2"/>
                </a:solidFill>
                <a:latin typeface="Lato"/>
                <a:ea typeface="Lato"/>
                <a:cs typeface="Lato"/>
                <a:sym typeface="Lato"/>
              </a:rPr>
              <a:t>dedicate al calcolo delle metriche descritte;</a:t>
            </a:r>
            <a:endParaRPr>
              <a:solidFill>
                <a:schemeClr val="dk2"/>
              </a:solidFill>
              <a:latin typeface="Lato"/>
              <a:ea typeface="Lato"/>
              <a:cs typeface="Lato"/>
              <a:sym typeface="Lato"/>
            </a:endParaRPr>
          </a:p>
          <a:p>
            <a:pPr indent="-317500" lvl="0" marL="457200" rtl="0" algn="just">
              <a:lnSpc>
                <a:spcPct val="115000"/>
              </a:lnSpc>
              <a:spcBef>
                <a:spcPts val="1200"/>
              </a:spcBef>
              <a:spcAft>
                <a:spcPts val="0"/>
              </a:spcAft>
              <a:buClr>
                <a:schemeClr val="dk2"/>
              </a:buClr>
              <a:buSzPts val="1400"/>
              <a:buFont typeface="Lato"/>
              <a:buChar char="➢"/>
            </a:pPr>
            <a:r>
              <a:rPr lang="it">
                <a:solidFill>
                  <a:schemeClr val="dk2"/>
                </a:solidFill>
                <a:latin typeface="Lato"/>
                <a:ea typeface="Lato"/>
                <a:cs typeface="Lato"/>
                <a:sym typeface="Lato"/>
              </a:rPr>
              <a:t>Per ottenere i punteggi ci serviamo dei risultati:</a:t>
            </a:r>
            <a:endParaRPr>
              <a:solidFill>
                <a:schemeClr val="dk2"/>
              </a:solidFill>
              <a:latin typeface="Lato"/>
              <a:ea typeface="Lato"/>
              <a:cs typeface="Lato"/>
              <a:sym typeface="Lato"/>
            </a:endParaRPr>
          </a:p>
          <a:p>
            <a:pPr indent="-304800" lvl="1" marL="914400" rtl="0" algn="just">
              <a:lnSpc>
                <a:spcPct val="115000"/>
              </a:lnSpc>
              <a:spcBef>
                <a:spcPts val="1000"/>
              </a:spcBef>
              <a:spcAft>
                <a:spcPts val="0"/>
              </a:spcAft>
              <a:buClr>
                <a:schemeClr val="dk2"/>
              </a:buClr>
              <a:buSzPts val="1200"/>
              <a:buFont typeface="Lato"/>
              <a:buChar char="○"/>
            </a:pPr>
            <a:r>
              <a:rPr lang="it">
                <a:solidFill>
                  <a:schemeClr val="dk2"/>
                </a:solidFill>
                <a:latin typeface="Lato"/>
                <a:ea typeface="Lato"/>
                <a:cs typeface="Lato"/>
                <a:sym typeface="Lato"/>
              </a:rPr>
              <a:t>del </a:t>
            </a:r>
            <a:r>
              <a:rPr i="1" lang="it">
                <a:solidFill>
                  <a:schemeClr val="dk1"/>
                </a:solidFill>
                <a:latin typeface="Lato"/>
                <a:ea typeface="Lato"/>
                <a:cs typeface="Lato"/>
                <a:sym typeface="Lato"/>
              </a:rPr>
              <a:t>benchmark</a:t>
            </a:r>
            <a:r>
              <a:rPr lang="it">
                <a:solidFill>
                  <a:schemeClr val="dk2"/>
                </a:solidFill>
                <a:latin typeface="Lato"/>
                <a:ea typeface="Lato"/>
                <a:cs typeface="Lato"/>
                <a:sym typeface="Lato"/>
              </a:rPr>
              <a:t>;</a:t>
            </a:r>
            <a:endParaRPr>
              <a:solidFill>
                <a:schemeClr val="dk2"/>
              </a:solidFill>
              <a:latin typeface="Lato"/>
              <a:ea typeface="Lato"/>
              <a:cs typeface="Lato"/>
              <a:sym typeface="Lato"/>
            </a:endParaRPr>
          </a:p>
          <a:p>
            <a:pPr indent="-304800" lvl="1" marL="914400" rtl="0" algn="just">
              <a:lnSpc>
                <a:spcPct val="115000"/>
              </a:lnSpc>
              <a:spcBef>
                <a:spcPts val="1200"/>
              </a:spcBef>
              <a:spcAft>
                <a:spcPts val="1200"/>
              </a:spcAft>
              <a:buClr>
                <a:schemeClr val="dk2"/>
              </a:buClr>
              <a:buSzPts val="1200"/>
              <a:buFont typeface="Lato"/>
              <a:buChar char="○"/>
            </a:pPr>
            <a:r>
              <a:rPr lang="it">
                <a:solidFill>
                  <a:schemeClr val="dk2"/>
                </a:solidFill>
                <a:latin typeface="Lato"/>
                <a:ea typeface="Lato"/>
                <a:cs typeface="Lato"/>
                <a:sym typeface="Lato"/>
              </a:rPr>
              <a:t>dei motori </a:t>
            </a:r>
            <a:r>
              <a:rPr i="1" lang="it">
                <a:solidFill>
                  <a:schemeClr val="dk1"/>
                </a:solidFill>
                <a:latin typeface="Lato"/>
                <a:ea typeface="Lato"/>
                <a:cs typeface="Lato"/>
                <a:sym typeface="Lato"/>
              </a:rPr>
              <a:t>Whoosh</a:t>
            </a:r>
            <a:r>
              <a:rPr lang="it">
                <a:solidFill>
                  <a:schemeClr val="dk2"/>
                </a:solidFill>
                <a:latin typeface="Lato"/>
                <a:ea typeface="Lato"/>
                <a:cs typeface="Lato"/>
                <a:sym typeface="Lato"/>
              </a:rPr>
              <a:t>, </a:t>
            </a:r>
            <a:r>
              <a:rPr i="1" lang="it">
                <a:solidFill>
                  <a:schemeClr val="dk1"/>
                </a:solidFill>
                <a:latin typeface="Lato"/>
                <a:ea typeface="Lato"/>
                <a:cs typeface="Lato"/>
                <a:sym typeface="Lato"/>
              </a:rPr>
              <a:t>Lucene</a:t>
            </a:r>
            <a:r>
              <a:rPr lang="it">
                <a:solidFill>
                  <a:schemeClr val="dk1"/>
                </a:solidFill>
                <a:latin typeface="Lato"/>
                <a:ea typeface="Lato"/>
                <a:cs typeface="Lato"/>
                <a:sym typeface="Lato"/>
              </a:rPr>
              <a:t> </a:t>
            </a:r>
            <a:r>
              <a:rPr lang="it">
                <a:solidFill>
                  <a:schemeClr val="dk2"/>
                </a:solidFill>
                <a:latin typeface="Lato"/>
                <a:ea typeface="Lato"/>
                <a:cs typeface="Lato"/>
                <a:sym typeface="Lato"/>
              </a:rPr>
              <a:t>e</a:t>
            </a:r>
            <a:r>
              <a:rPr lang="it">
                <a:solidFill>
                  <a:schemeClr val="dk2"/>
                </a:solidFill>
                <a:latin typeface="Lato"/>
                <a:ea typeface="Lato"/>
                <a:cs typeface="Lato"/>
                <a:sym typeface="Lato"/>
              </a:rPr>
              <a:t> </a:t>
            </a:r>
            <a:r>
              <a:rPr i="1" lang="it">
                <a:solidFill>
                  <a:schemeClr val="dk1"/>
                </a:solidFill>
                <a:latin typeface="Lato"/>
                <a:ea typeface="Lato"/>
                <a:cs typeface="Lato"/>
                <a:sym typeface="Lato"/>
              </a:rPr>
              <a:t>PostgreSQL</a:t>
            </a:r>
            <a:r>
              <a:rPr lang="it">
                <a:solidFill>
                  <a:schemeClr val="dk2"/>
                </a:solidFill>
                <a:latin typeface="Lato"/>
                <a:ea typeface="Lato"/>
                <a:cs typeface="Lato"/>
                <a:sym typeface="Lato"/>
              </a:rPr>
              <a:t>.</a:t>
            </a:r>
            <a:endParaRPr>
              <a:solidFill>
                <a:schemeClr val="dk2"/>
              </a:solidFill>
              <a:latin typeface="Lato"/>
              <a:ea typeface="Lato"/>
              <a:cs typeface="Lato"/>
              <a:sym typeface="Lato"/>
            </a:endParaRPr>
          </a:p>
        </p:txBody>
      </p:sp>
      <p:pic>
        <p:nvPicPr>
          <p:cNvPr id="352" name="Google Shape;352;p44"/>
          <p:cNvPicPr preferRelativeResize="0"/>
          <p:nvPr/>
        </p:nvPicPr>
        <p:blipFill rotWithShape="1">
          <a:blip r:embed="rId3">
            <a:alphaModFix/>
          </a:blip>
          <a:srcRect b="-8139" l="0" r="0" t="-8139"/>
          <a:stretch/>
        </p:blipFill>
        <p:spPr>
          <a:xfrm>
            <a:off x="4376975" y="2941562"/>
            <a:ext cx="4559276" cy="146242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5"/>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it"/>
              <a:t>Analisi</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6"/>
          <p:cNvSpPr txBox="1"/>
          <p:nvPr>
            <p:ph type="title"/>
          </p:nvPr>
        </p:nvSpPr>
        <p:spPr>
          <a:xfrm>
            <a:off x="319500" y="174600"/>
            <a:ext cx="63552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t"/>
              <a:t>Comportamenti dei vari modelli</a:t>
            </a:r>
            <a:endParaRPr/>
          </a:p>
        </p:txBody>
      </p:sp>
      <p:pic>
        <p:nvPicPr>
          <p:cNvPr id="363" name="Google Shape;363;p46" title="map.png"/>
          <p:cNvPicPr preferRelativeResize="0"/>
          <p:nvPr/>
        </p:nvPicPr>
        <p:blipFill rotWithShape="1">
          <a:blip r:embed="rId3">
            <a:alphaModFix/>
          </a:blip>
          <a:srcRect b="49902" l="0" r="0" t="0"/>
          <a:stretch/>
        </p:blipFill>
        <p:spPr>
          <a:xfrm>
            <a:off x="113513" y="1652906"/>
            <a:ext cx="5900569" cy="3169224"/>
          </a:xfrm>
          <a:prstGeom prst="rect">
            <a:avLst/>
          </a:prstGeom>
          <a:noFill/>
          <a:ln>
            <a:noFill/>
          </a:ln>
        </p:spPr>
      </p:pic>
      <p:pic>
        <p:nvPicPr>
          <p:cNvPr id="364" name="Google Shape;364;p46" title="map.png"/>
          <p:cNvPicPr preferRelativeResize="0"/>
          <p:nvPr/>
        </p:nvPicPr>
        <p:blipFill rotWithShape="1">
          <a:blip r:embed="rId3">
            <a:alphaModFix/>
          </a:blip>
          <a:srcRect b="0" l="0" r="49675" t="49902"/>
          <a:stretch/>
        </p:blipFill>
        <p:spPr>
          <a:xfrm>
            <a:off x="6060991" y="1652906"/>
            <a:ext cx="2969496" cy="3169224"/>
          </a:xfrm>
          <a:prstGeom prst="rect">
            <a:avLst/>
          </a:prstGeom>
          <a:noFill/>
          <a:ln>
            <a:noFill/>
          </a:ln>
        </p:spPr>
      </p:pic>
      <p:sp>
        <p:nvSpPr>
          <p:cNvPr id="365" name="Google Shape;365;p46"/>
          <p:cNvSpPr txBox="1"/>
          <p:nvPr/>
        </p:nvSpPr>
        <p:spPr>
          <a:xfrm>
            <a:off x="3418775" y="1071805"/>
            <a:ext cx="259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800">
                <a:solidFill>
                  <a:schemeClr val="dk2"/>
                </a:solidFill>
                <a:latin typeface="Lato"/>
                <a:ea typeface="Lato"/>
                <a:cs typeface="Lato"/>
                <a:sym typeface="Lato"/>
              </a:rPr>
              <a:t>Mean Average Precision</a:t>
            </a:r>
            <a:endParaRPr sz="1800">
              <a:solidFill>
                <a:schemeClr val="dk2"/>
              </a:solidFill>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7"/>
          <p:cNvSpPr txBox="1"/>
          <p:nvPr>
            <p:ph type="title"/>
          </p:nvPr>
        </p:nvSpPr>
        <p:spPr>
          <a:xfrm>
            <a:off x="319500" y="174600"/>
            <a:ext cx="4443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t"/>
              <a:t>Comportamenti Interessanti</a:t>
            </a:r>
            <a:endParaRPr/>
          </a:p>
        </p:txBody>
      </p:sp>
      <p:pic>
        <p:nvPicPr>
          <p:cNvPr id="371" name="Google Shape;371;p47" title="3.png"/>
          <p:cNvPicPr preferRelativeResize="0"/>
          <p:nvPr/>
        </p:nvPicPr>
        <p:blipFill>
          <a:blip r:embed="rId3">
            <a:alphaModFix/>
          </a:blip>
          <a:stretch>
            <a:fillRect/>
          </a:stretch>
        </p:blipFill>
        <p:spPr>
          <a:xfrm>
            <a:off x="319500" y="1235100"/>
            <a:ext cx="3596576" cy="3596576"/>
          </a:xfrm>
          <a:prstGeom prst="rect">
            <a:avLst/>
          </a:prstGeom>
          <a:noFill/>
          <a:ln>
            <a:noFill/>
          </a:ln>
        </p:spPr>
      </p:pic>
      <p:pic>
        <p:nvPicPr>
          <p:cNvPr id="372" name="Google Shape;372;p47" title="5.png"/>
          <p:cNvPicPr preferRelativeResize="0"/>
          <p:nvPr/>
        </p:nvPicPr>
        <p:blipFill>
          <a:blip r:embed="rId4">
            <a:alphaModFix/>
          </a:blip>
          <a:stretch>
            <a:fillRect/>
          </a:stretch>
        </p:blipFill>
        <p:spPr>
          <a:xfrm>
            <a:off x="4572000" y="1235100"/>
            <a:ext cx="3596576" cy="3596576"/>
          </a:xfrm>
          <a:prstGeom prst="rect">
            <a:avLst/>
          </a:prstGeom>
          <a:noFill/>
          <a:ln>
            <a:noFill/>
          </a:ln>
        </p:spPr>
      </p:pic>
      <p:sp>
        <p:nvSpPr>
          <p:cNvPr id="373" name="Google Shape;373;p47"/>
          <p:cNvSpPr/>
          <p:nvPr/>
        </p:nvSpPr>
        <p:spPr>
          <a:xfrm>
            <a:off x="2261075" y="3701675"/>
            <a:ext cx="727800" cy="339600"/>
          </a:xfrm>
          <a:prstGeom prst="lef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74" name="Google Shape;374;p47"/>
          <p:cNvSpPr/>
          <p:nvPr/>
        </p:nvSpPr>
        <p:spPr>
          <a:xfrm rot="5400000">
            <a:off x="7002425" y="3404500"/>
            <a:ext cx="727800" cy="339600"/>
          </a:xfrm>
          <a:prstGeom prst="lef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75" name="Google Shape;375;p47"/>
          <p:cNvSpPr txBox="1"/>
          <p:nvPr/>
        </p:nvSpPr>
        <p:spPr>
          <a:xfrm>
            <a:off x="2015177" y="988525"/>
            <a:ext cx="377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100">
                <a:solidFill>
                  <a:schemeClr val="dk2"/>
                </a:solidFill>
                <a:latin typeface="Lato"/>
                <a:ea typeface="Lato"/>
                <a:cs typeface="Lato"/>
                <a:sym typeface="Lato"/>
              </a:rPr>
              <a:t>Q3</a:t>
            </a:r>
            <a:endParaRPr sz="1100">
              <a:solidFill>
                <a:schemeClr val="dk2"/>
              </a:solidFill>
              <a:latin typeface="Lato"/>
              <a:ea typeface="Lato"/>
              <a:cs typeface="Lato"/>
              <a:sym typeface="Lato"/>
            </a:endParaRPr>
          </a:p>
        </p:txBody>
      </p:sp>
      <p:sp>
        <p:nvSpPr>
          <p:cNvPr id="376" name="Google Shape;376;p47"/>
          <p:cNvSpPr txBox="1"/>
          <p:nvPr/>
        </p:nvSpPr>
        <p:spPr>
          <a:xfrm>
            <a:off x="6276362" y="988516"/>
            <a:ext cx="377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100">
                <a:solidFill>
                  <a:schemeClr val="dk2"/>
                </a:solidFill>
                <a:latin typeface="Lato"/>
                <a:ea typeface="Lato"/>
                <a:cs typeface="Lato"/>
                <a:sym typeface="Lato"/>
              </a:rPr>
              <a:t>Q5</a:t>
            </a:r>
            <a:endParaRPr sz="1100">
              <a:solidFill>
                <a:schemeClr val="dk2"/>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8"/>
          <p:cNvSpPr txBox="1"/>
          <p:nvPr>
            <p:ph type="title"/>
          </p:nvPr>
        </p:nvSpPr>
        <p:spPr>
          <a:xfrm>
            <a:off x="319500" y="174600"/>
            <a:ext cx="65055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t"/>
              <a:t>Comportamenti Migliori/Peggiori</a:t>
            </a:r>
            <a:endParaRPr/>
          </a:p>
        </p:txBody>
      </p:sp>
      <p:pic>
        <p:nvPicPr>
          <p:cNvPr id="382" name="Google Shape;382;p48" title="7.png"/>
          <p:cNvPicPr preferRelativeResize="0"/>
          <p:nvPr/>
        </p:nvPicPr>
        <p:blipFill rotWithShape="1">
          <a:blip r:embed="rId3">
            <a:alphaModFix/>
          </a:blip>
          <a:srcRect b="0" l="0" r="0" t="0"/>
          <a:stretch/>
        </p:blipFill>
        <p:spPr>
          <a:xfrm>
            <a:off x="319500" y="1235100"/>
            <a:ext cx="3596576" cy="3596576"/>
          </a:xfrm>
          <a:prstGeom prst="rect">
            <a:avLst/>
          </a:prstGeom>
          <a:noFill/>
          <a:ln>
            <a:noFill/>
          </a:ln>
        </p:spPr>
      </p:pic>
      <p:pic>
        <p:nvPicPr>
          <p:cNvPr id="383" name="Google Shape;383;p48" title="4.png"/>
          <p:cNvPicPr preferRelativeResize="0"/>
          <p:nvPr/>
        </p:nvPicPr>
        <p:blipFill rotWithShape="1">
          <a:blip r:embed="rId4">
            <a:alphaModFix/>
          </a:blip>
          <a:srcRect b="0" l="0" r="0" t="0"/>
          <a:stretch/>
        </p:blipFill>
        <p:spPr>
          <a:xfrm>
            <a:off x="4572000" y="1235100"/>
            <a:ext cx="3596576" cy="3596576"/>
          </a:xfrm>
          <a:prstGeom prst="rect">
            <a:avLst/>
          </a:prstGeom>
          <a:noFill/>
          <a:ln>
            <a:noFill/>
          </a:ln>
        </p:spPr>
      </p:pic>
      <p:sp>
        <p:nvSpPr>
          <p:cNvPr id="384" name="Google Shape;384;p48"/>
          <p:cNvSpPr txBox="1"/>
          <p:nvPr/>
        </p:nvSpPr>
        <p:spPr>
          <a:xfrm>
            <a:off x="2015177" y="988525"/>
            <a:ext cx="377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100">
                <a:solidFill>
                  <a:schemeClr val="dk2"/>
                </a:solidFill>
                <a:latin typeface="Lato"/>
                <a:ea typeface="Lato"/>
                <a:cs typeface="Lato"/>
                <a:sym typeface="Lato"/>
              </a:rPr>
              <a:t>Q7</a:t>
            </a:r>
            <a:endParaRPr sz="1100">
              <a:solidFill>
                <a:schemeClr val="dk2"/>
              </a:solidFill>
              <a:latin typeface="Lato"/>
              <a:ea typeface="Lato"/>
              <a:cs typeface="Lato"/>
              <a:sym typeface="Lato"/>
            </a:endParaRPr>
          </a:p>
        </p:txBody>
      </p:sp>
      <p:sp>
        <p:nvSpPr>
          <p:cNvPr id="385" name="Google Shape;385;p48"/>
          <p:cNvSpPr txBox="1"/>
          <p:nvPr/>
        </p:nvSpPr>
        <p:spPr>
          <a:xfrm>
            <a:off x="6276362" y="988516"/>
            <a:ext cx="377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100">
                <a:solidFill>
                  <a:schemeClr val="dk2"/>
                </a:solidFill>
                <a:latin typeface="Lato"/>
                <a:ea typeface="Lato"/>
                <a:cs typeface="Lato"/>
                <a:sym typeface="Lato"/>
              </a:rPr>
              <a:t>Q4</a:t>
            </a:r>
            <a:endParaRPr sz="1100">
              <a:solidFill>
                <a:schemeClr val="dk2"/>
              </a:solidFill>
              <a:latin typeface="Lato"/>
              <a:ea typeface="Lato"/>
              <a:cs typeface="Lato"/>
              <a:sym typeface="Lato"/>
            </a:endParaRPr>
          </a:p>
        </p:txBody>
      </p:sp>
      <p:sp>
        <p:nvSpPr>
          <p:cNvPr id="386" name="Google Shape;386;p48"/>
          <p:cNvSpPr txBox="1"/>
          <p:nvPr>
            <p:ph idx="1" type="body"/>
          </p:nvPr>
        </p:nvSpPr>
        <p:spPr>
          <a:xfrm>
            <a:off x="2523316" y="3142675"/>
            <a:ext cx="845700" cy="725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it" sz="5000">
                <a:solidFill>
                  <a:schemeClr val="dk1"/>
                </a:solidFill>
              </a:rPr>
              <a:t>✔</a:t>
            </a:r>
            <a:endParaRPr sz="5000">
              <a:solidFill>
                <a:schemeClr val="dk1"/>
              </a:solidFill>
            </a:endParaRPr>
          </a:p>
        </p:txBody>
      </p:sp>
      <p:sp>
        <p:nvSpPr>
          <p:cNvPr id="387" name="Google Shape;387;p48"/>
          <p:cNvSpPr txBox="1"/>
          <p:nvPr>
            <p:ph idx="1" type="body"/>
          </p:nvPr>
        </p:nvSpPr>
        <p:spPr>
          <a:xfrm>
            <a:off x="6765566" y="3210400"/>
            <a:ext cx="845700" cy="725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it" sz="5000">
                <a:solidFill>
                  <a:schemeClr val="dk1"/>
                </a:solidFill>
              </a:rPr>
              <a:t>✖</a:t>
            </a:r>
            <a:endParaRPr sz="500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9"/>
          <p:cNvSpPr txBox="1"/>
          <p:nvPr>
            <p:ph type="title"/>
          </p:nvPr>
        </p:nvSpPr>
        <p:spPr>
          <a:xfrm>
            <a:off x="319500" y="174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t"/>
              <a:t>Analisi NDCG</a:t>
            </a:r>
            <a:endParaRPr/>
          </a:p>
        </p:txBody>
      </p:sp>
      <p:pic>
        <p:nvPicPr>
          <p:cNvPr id="393" name="Google Shape;393;p49" title="ndcg_postgresql.png"/>
          <p:cNvPicPr preferRelativeResize="0"/>
          <p:nvPr/>
        </p:nvPicPr>
        <p:blipFill rotWithShape="1">
          <a:blip r:embed="rId3">
            <a:alphaModFix/>
          </a:blip>
          <a:srcRect b="0" l="0" r="0" t="0"/>
          <a:stretch/>
        </p:blipFill>
        <p:spPr>
          <a:xfrm>
            <a:off x="2521175" y="2925875"/>
            <a:ext cx="4101651" cy="2050800"/>
          </a:xfrm>
          <a:prstGeom prst="rect">
            <a:avLst/>
          </a:prstGeom>
          <a:noFill/>
          <a:ln>
            <a:noFill/>
          </a:ln>
        </p:spPr>
      </p:pic>
      <p:pic>
        <p:nvPicPr>
          <p:cNvPr id="394" name="Google Shape;394;p49" title="ndcg_pylucene.png"/>
          <p:cNvPicPr preferRelativeResize="0"/>
          <p:nvPr/>
        </p:nvPicPr>
        <p:blipFill rotWithShape="1">
          <a:blip r:embed="rId4">
            <a:alphaModFix/>
          </a:blip>
          <a:srcRect b="0" l="0" r="0" t="0"/>
          <a:stretch/>
        </p:blipFill>
        <p:spPr>
          <a:xfrm>
            <a:off x="4889974" y="875075"/>
            <a:ext cx="4101626" cy="2050800"/>
          </a:xfrm>
          <a:prstGeom prst="rect">
            <a:avLst/>
          </a:prstGeom>
          <a:noFill/>
          <a:ln>
            <a:noFill/>
          </a:ln>
        </p:spPr>
      </p:pic>
      <p:pic>
        <p:nvPicPr>
          <p:cNvPr id="395" name="Google Shape;395;p49" title="ndcg_whoosh.png"/>
          <p:cNvPicPr preferRelativeResize="0"/>
          <p:nvPr/>
        </p:nvPicPr>
        <p:blipFill rotWithShape="1">
          <a:blip r:embed="rId5">
            <a:alphaModFix/>
          </a:blip>
          <a:srcRect b="0" l="0" r="0" t="0"/>
          <a:stretch/>
        </p:blipFill>
        <p:spPr>
          <a:xfrm>
            <a:off x="152400" y="875075"/>
            <a:ext cx="4101624" cy="20508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0"/>
          <p:cNvSpPr txBox="1"/>
          <p:nvPr>
            <p:ph type="title"/>
          </p:nvPr>
        </p:nvSpPr>
        <p:spPr>
          <a:xfrm>
            <a:off x="319500" y="174600"/>
            <a:ext cx="85467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t"/>
              <a:t>Complessità della query e impatto sui risultati</a:t>
            </a:r>
            <a:endParaRPr/>
          </a:p>
        </p:txBody>
      </p:sp>
      <p:pic>
        <p:nvPicPr>
          <p:cNvPr id="401" name="Google Shape;401;p50" title="queries_postgresql.png"/>
          <p:cNvPicPr preferRelativeResize="0"/>
          <p:nvPr/>
        </p:nvPicPr>
        <p:blipFill rotWithShape="1">
          <a:blip r:embed="rId3">
            <a:alphaModFix/>
          </a:blip>
          <a:srcRect b="0" l="0" r="0" t="0"/>
          <a:stretch/>
        </p:blipFill>
        <p:spPr>
          <a:xfrm>
            <a:off x="2521175" y="2925875"/>
            <a:ext cx="4101651" cy="2050800"/>
          </a:xfrm>
          <a:prstGeom prst="rect">
            <a:avLst/>
          </a:prstGeom>
          <a:noFill/>
          <a:ln>
            <a:noFill/>
          </a:ln>
        </p:spPr>
      </p:pic>
      <p:pic>
        <p:nvPicPr>
          <p:cNvPr id="402" name="Google Shape;402;p50" title="queries_pylucene.png"/>
          <p:cNvPicPr preferRelativeResize="0"/>
          <p:nvPr/>
        </p:nvPicPr>
        <p:blipFill rotWithShape="1">
          <a:blip r:embed="rId4">
            <a:alphaModFix/>
          </a:blip>
          <a:srcRect b="0" l="0" r="0" t="0"/>
          <a:stretch/>
        </p:blipFill>
        <p:spPr>
          <a:xfrm>
            <a:off x="4889974" y="875075"/>
            <a:ext cx="4101626" cy="2050800"/>
          </a:xfrm>
          <a:prstGeom prst="rect">
            <a:avLst/>
          </a:prstGeom>
          <a:noFill/>
          <a:ln>
            <a:noFill/>
          </a:ln>
        </p:spPr>
      </p:pic>
      <p:pic>
        <p:nvPicPr>
          <p:cNvPr id="403" name="Google Shape;403;p50" title="queries_whoosh.png"/>
          <p:cNvPicPr preferRelativeResize="0"/>
          <p:nvPr/>
        </p:nvPicPr>
        <p:blipFill rotWithShape="1">
          <a:blip r:embed="rId5">
            <a:alphaModFix/>
          </a:blip>
          <a:srcRect b="0" l="0" r="0" t="0"/>
          <a:stretch/>
        </p:blipFill>
        <p:spPr>
          <a:xfrm>
            <a:off x="152400" y="875075"/>
            <a:ext cx="4101624" cy="20508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1"/>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it"/>
              <a:t>Tutti i Grafici</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6"/>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Che cos’è Grab</a:t>
            </a:r>
            <a:r>
              <a:rPr lang="it" sz="1555"/>
              <a:t>oid</a:t>
            </a:r>
            <a:r>
              <a:rPr lang="it"/>
              <a:t>RFC?</a:t>
            </a:r>
            <a:endParaRPr/>
          </a:p>
        </p:txBody>
      </p:sp>
      <p:sp>
        <p:nvSpPr>
          <p:cNvPr id="100" name="Google Shape;100;p16"/>
          <p:cNvSpPr txBox="1"/>
          <p:nvPr>
            <p:ph idx="1" type="body"/>
          </p:nvPr>
        </p:nvSpPr>
        <p:spPr>
          <a:xfrm>
            <a:off x="2400250" y="1630450"/>
            <a:ext cx="5439600" cy="2265300"/>
          </a:xfrm>
          <a:prstGeom prst="rect">
            <a:avLst/>
          </a:prstGeom>
        </p:spPr>
        <p:txBody>
          <a:bodyPr anchorCtr="0" anchor="t" bIns="91425" lIns="91425" spcFirstLastPara="1" rIns="91425" wrap="square" tIns="91425">
            <a:noAutofit/>
          </a:bodyPr>
          <a:lstStyle/>
          <a:p>
            <a:pPr indent="-332740" lvl="0" marL="457200" rtl="0" algn="just">
              <a:lnSpc>
                <a:spcPct val="95000"/>
              </a:lnSpc>
              <a:spcBef>
                <a:spcPts val="1200"/>
              </a:spcBef>
              <a:spcAft>
                <a:spcPts val="0"/>
              </a:spcAft>
              <a:buSzPts val="1640"/>
              <a:buChar char="●"/>
            </a:pPr>
            <a:r>
              <a:rPr lang="it" sz="1640"/>
              <a:t>Graboid-RFC è un progetto orientato allo sviluppo di un sistema per l'indicizzazione e la ricerca efficace di documenti RFC.</a:t>
            </a:r>
            <a:endParaRPr sz="1640"/>
          </a:p>
          <a:p>
            <a:pPr indent="0" lvl="0" marL="457200" rtl="0" algn="just">
              <a:lnSpc>
                <a:spcPct val="95000"/>
              </a:lnSpc>
              <a:spcBef>
                <a:spcPts val="1200"/>
              </a:spcBef>
              <a:spcAft>
                <a:spcPts val="0"/>
              </a:spcAft>
              <a:buNone/>
            </a:pPr>
            <a:r>
              <a:t/>
            </a:r>
            <a:endParaRPr sz="1640"/>
          </a:p>
          <a:p>
            <a:pPr indent="-332740" lvl="0" marL="457200" rtl="0" algn="just">
              <a:lnSpc>
                <a:spcPct val="95000"/>
              </a:lnSpc>
              <a:spcBef>
                <a:spcPts val="1200"/>
              </a:spcBef>
              <a:spcAft>
                <a:spcPts val="0"/>
              </a:spcAft>
              <a:buSzPts val="1640"/>
              <a:buChar char="●"/>
            </a:pPr>
            <a:r>
              <a:rPr lang="it" sz="1640"/>
              <a:t>RFC? Sta per “</a:t>
            </a:r>
            <a:r>
              <a:rPr lang="it" sz="1640"/>
              <a:t>Request for Comments”. Si tratta di d</a:t>
            </a:r>
            <a:r>
              <a:rPr lang="it" sz="1640"/>
              <a:t>ocumenti tecnici di fondamentale importanza nel campo delle telecomunicazioni e dell'informatica</a:t>
            </a:r>
            <a:endParaRPr sz="1640"/>
          </a:p>
          <a:p>
            <a:pPr indent="0" lvl="0" marL="0" rtl="0" algn="just">
              <a:lnSpc>
                <a:spcPct val="95000"/>
              </a:lnSpc>
              <a:spcBef>
                <a:spcPts val="1200"/>
              </a:spcBef>
              <a:spcAft>
                <a:spcPts val="0"/>
              </a:spcAft>
              <a:buSzPts val="852"/>
              <a:buNone/>
            </a:pPr>
            <a:r>
              <a:t/>
            </a:r>
            <a:endParaRPr sz="1640"/>
          </a:p>
          <a:p>
            <a:pPr indent="0" lvl="0" marL="457200" rtl="0" algn="just">
              <a:lnSpc>
                <a:spcPct val="95000"/>
              </a:lnSpc>
              <a:spcBef>
                <a:spcPts val="1200"/>
              </a:spcBef>
              <a:spcAft>
                <a:spcPts val="1200"/>
              </a:spcAft>
              <a:buNone/>
            </a:pPr>
            <a:r>
              <a:t/>
            </a:r>
            <a:endParaRPr sz="1640"/>
          </a:p>
        </p:txBody>
      </p:sp>
      <p:pic>
        <p:nvPicPr>
          <p:cNvPr id="101" name="Google Shape;101;p16" title="189664.png"/>
          <p:cNvPicPr preferRelativeResize="0"/>
          <p:nvPr/>
        </p:nvPicPr>
        <p:blipFill>
          <a:blip r:embed="rId3">
            <a:alphaModFix/>
          </a:blip>
          <a:stretch>
            <a:fillRect/>
          </a:stretch>
        </p:blipFill>
        <p:spPr>
          <a:xfrm>
            <a:off x="652625" y="2082250"/>
            <a:ext cx="1246125" cy="12461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2"/>
          <p:cNvSpPr txBox="1"/>
          <p:nvPr>
            <p:ph type="title"/>
          </p:nvPr>
        </p:nvSpPr>
        <p:spPr>
          <a:xfrm>
            <a:off x="319500" y="174600"/>
            <a:ext cx="46455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t"/>
              <a:t>Precision &amp; Recall — </a:t>
            </a:r>
            <a:r>
              <a:rPr lang="it">
                <a:solidFill>
                  <a:schemeClr val="dk1"/>
                </a:solidFill>
              </a:rPr>
              <a:t>parte 1</a:t>
            </a:r>
            <a:endParaRPr>
              <a:solidFill>
                <a:schemeClr val="dk1"/>
              </a:solidFill>
            </a:endParaRPr>
          </a:p>
        </p:txBody>
      </p:sp>
      <p:pic>
        <p:nvPicPr>
          <p:cNvPr id="414" name="Google Shape;414;p52" title="1.png"/>
          <p:cNvPicPr preferRelativeResize="0"/>
          <p:nvPr/>
        </p:nvPicPr>
        <p:blipFill rotWithShape="1">
          <a:blip r:embed="rId3">
            <a:alphaModFix/>
          </a:blip>
          <a:srcRect b="50072" l="0" r="0" t="0"/>
          <a:stretch/>
        </p:blipFill>
        <p:spPr>
          <a:xfrm>
            <a:off x="149734" y="1158900"/>
            <a:ext cx="2862754" cy="1429326"/>
          </a:xfrm>
          <a:prstGeom prst="rect">
            <a:avLst/>
          </a:prstGeom>
          <a:noFill/>
          <a:ln>
            <a:noFill/>
          </a:ln>
        </p:spPr>
      </p:pic>
      <p:pic>
        <p:nvPicPr>
          <p:cNvPr id="415" name="Google Shape;415;p52" title="1.png"/>
          <p:cNvPicPr preferRelativeResize="0"/>
          <p:nvPr/>
        </p:nvPicPr>
        <p:blipFill rotWithShape="1">
          <a:blip r:embed="rId3">
            <a:alphaModFix/>
          </a:blip>
          <a:srcRect b="0" l="0" r="48562" t="50174"/>
          <a:stretch/>
        </p:blipFill>
        <p:spPr>
          <a:xfrm>
            <a:off x="3021899" y="1162800"/>
            <a:ext cx="1475593" cy="1429326"/>
          </a:xfrm>
          <a:prstGeom prst="rect">
            <a:avLst/>
          </a:prstGeom>
          <a:noFill/>
          <a:ln>
            <a:noFill/>
          </a:ln>
        </p:spPr>
      </p:pic>
      <p:pic>
        <p:nvPicPr>
          <p:cNvPr id="416" name="Google Shape;416;p52" title="2.png"/>
          <p:cNvPicPr preferRelativeResize="0"/>
          <p:nvPr/>
        </p:nvPicPr>
        <p:blipFill rotWithShape="1">
          <a:blip r:embed="rId4">
            <a:alphaModFix/>
          </a:blip>
          <a:srcRect b="50017" l="0" r="0" t="0"/>
          <a:stretch/>
        </p:blipFill>
        <p:spPr>
          <a:xfrm>
            <a:off x="4623075" y="1172250"/>
            <a:ext cx="2862774" cy="1430912"/>
          </a:xfrm>
          <a:prstGeom prst="rect">
            <a:avLst/>
          </a:prstGeom>
          <a:noFill/>
          <a:ln>
            <a:noFill/>
          </a:ln>
        </p:spPr>
      </p:pic>
      <p:pic>
        <p:nvPicPr>
          <p:cNvPr id="417" name="Google Shape;417;p52" title="2.png"/>
          <p:cNvPicPr preferRelativeResize="0"/>
          <p:nvPr/>
        </p:nvPicPr>
        <p:blipFill rotWithShape="1">
          <a:blip r:embed="rId4">
            <a:alphaModFix/>
          </a:blip>
          <a:srcRect b="0" l="0" r="46265" t="49902"/>
          <a:stretch/>
        </p:blipFill>
        <p:spPr>
          <a:xfrm>
            <a:off x="7497395" y="1172250"/>
            <a:ext cx="1534745" cy="1430901"/>
          </a:xfrm>
          <a:prstGeom prst="rect">
            <a:avLst/>
          </a:prstGeom>
          <a:noFill/>
          <a:ln>
            <a:noFill/>
          </a:ln>
        </p:spPr>
      </p:pic>
      <p:sp>
        <p:nvSpPr>
          <p:cNvPr id="418" name="Google Shape;418;p52"/>
          <p:cNvSpPr txBox="1"/>
          <p:nvPr/>
        </p:nvSpPr>
        <p:spPr>
          <a:xfrm>
            <a:off x="2166600" y="871975"/>
            <a:ext cx="46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300">
                <a:solidFill>
                  <a:schemeClr val="dk2"/>
                </a:solidFill>
                <a:latin typeface="Lato"/>
                <a:ea typeface="Lato"/>
                <a:cs typeface="Lato"/>
                <a:sym typeface="Lato"/>
              </a:rPr>
              <a:t>Q1</a:t>
            </a:r>
            <a:endParaRPr sz="1300">
              <a:solidFill>
                <a:schemeClr val="dk2"/>
              </a:solidFill>
              <a:latin typeface="Lato"/>
              <a:ea typeface="Lato"/>
              <a:cs typeface="Lato"/>
              <a:sym typeface="Lato"/>
            </a:endParaRPr>
          </a:p>
        </p:txBody>
      </p:sp>
      <p:sp>
        <p:nvSpPr>
          <p:cNvPr id="419" name="Google Shape;419;p52"/>
          <p:cNvSpPr txBox="1"/>
          <p:nvPr/>
        </p:nvSpPr>
        <p:spPr>
          <a:xfrm>
            <a:off x="6625350" y="871975"/>
            <a:ext cx="46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300">
                <a:solidFill>
                  <a:schemeClr val="dk2"/>
                </a:solidFill>
                <a:latin typeface="Lato"/>
                <a:ea typeface="Lato"/>
                <a:cs typeface="Lato"/>
                <a:sym typeface="Lato"/>
              </a:rPr>
              <a:t>Q2</a:t>
            </a:r>
            <a:endParaRPr sz="1300">
              <a:solidFill>
                <a:schemeClr val="dk2"/>
              </a:solidFill>
              <a:latin typeface="Lato"/>
              <a:ea typeface="Lato"/>
              <a:cs typeface="Lato"/>
              <a:sym typeface="Lato"/>
            </a:endParaRPr>
          </a:p>
        </p:txBody>
      </p:sp>
      <p:pic>
        <p:nvPicPr>
          <p:cNvPr id="420" name="Google Shape;420;p52" title="3.png"/>
          <p:cNvPicPr preferRelativeResize="0"/>
          <p:nvPr/>
        </p:nvPicPr>
        <p:blipFill rotWithShape="1">
          <a:blip r:embed="rId5">
            <a:alphaModFix/>
          </a:blip>
          <a:srcRect b="50000" l="0" r="0" t="0"/>
          <a:stretch/>
        </p:blipFill>
        <p:spPr>
          <a:xfrm>
            <a:off x="144400" y="3157425"/>
            <a:ext cx="2861793" cy="1430901"/>
          </a:xfrm>
          <a:prstGeom prst="rect">
            <a:avLst/>
          </a:prstGeom>
          <a:noFill/>
          <a:ln>
            <a:noFill/>
          </a:ln>
        </p:spPr>
      </p:pic>
      <p:pic>
        <p:nvPicPr>
          <p:cNvPr id="421" name="Google Shape;421;p52" title="3.png"/>
          <p:cNvPicPr preferRelativeResize="0"/>
          <p:nvPr/>
        </p:nvPicPr>
        <p:blipFill rotWithShape="1">
          <a:blip r:embed="rId5">
            <a:alphaModFix/>
          </a:blip>
          <a:srcRect b="0" l="0" r="47324" t="49902"/>
          <a:stretch/>
        </p:blipFill>
        <p:spPr>
          <a:xfrm>
            <a:off x="3009051" y="3157425"/>
            <a:ext cx="1504584" cy="1430901"/>
          </a:xfrm>
          <a:prstGeom prst="rect">
            <a:avLst/>
          </a:prstGeom>
          <a:noFill/>
          <a:ln>
            <a:noFill/>
          </a:ln>
        </p:spPr>
      </p:pic>
      <p:pic>
        <p:nvPicPr>
          <p:cNvPr id="422" name="Google Shape;422;p52" title="4.png"/>
          <p:cNvPicPr preferRelativeResize="0"/>
          <p:nvPr/>
        </p:nvPicPr>
        <p:blipFill rotWithShape="1">
          <a:blip r:embed="rId6">
            <a:alphaModFix/>
          </a:blip>
          <a:srcRect b="50000" l="0" r="0" t="0"/>
          <a:stretch/>
        </p:blipFill>
        <p:spPr>
          <a:xfrm>
            <a:off x="4623075" y="3157425"/>
            <a:ext cx="2858690" cy="1429326"/>
          </a:xfrm>
          <a:prstGeom prst="rect">
            <a:avLst/>
          </a:prstGeom>
          <a:noFill/>
          <a:ln>
            <a:noFill/>
          </a:ln>
        </p:spPr>
      </p:pic>
      <p:pic>
        <p:nvPicPr>
          <p:cNvPr id="423" name="Google Shape;423;p52" title="4.png"/>
          <p:cNvPicPr preferRelativeResize="0"/>
          <p:nvPr/>
        </p:nvPicPr>
        <p:blipFill rotWithShape="1">
          <a:blip r:embed="rId6">
            <a:alphaModFix/>
          </a:blip>
          <a:srcRect b="0" l="0" r="48076" t="50000"/>
          <a:stretch/>
        </p:blipFill>
        <p:spPr>
          <a:xfrm>
            <a:off x="7487156" y="3157425"/>
            <a:ext cx="1484350" cy="1429326"/>
          </a:xfrm>
          <a:prstGeom prst="rect">
            <a:avLst/>
          </a:prstGeom>
          <a:noFill/>
          <a:ln>
            <a:noFill/>
          </a:ln>
        </p:spPr>
      </p:pic>
      <p:sp>
        <p:nvSpPr>
          <p:cNvPr id="424" name="Google Shape;424;p52"/>
          <p:cNvSpPr txBox="1"/>
          <p:nvPr/>
        </p:nvSpPr>
        <p:spPr>
          <a:xfrm>
            <a:off x="2166600" y="2853175"/>
            <a:ext cx="46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300">
                <a:solidFill>
                  <a:schemeClr val="dk2"/>
                </a:solidFill>
                <a:latin typeface="Lato"/>
                <a:ea typeface="Lato"/>
                <a:cs typeface="Lato"/>
                <a:sym typeface="Lato"/>
              </a:rPr>
              <a:t>Q3</a:t>
            </a:r>
            <a:endParaRPr sz="1300">
              <a:solidFill>
                <a:schemeClr val="dk2"/>
              </a:solidFill>
              <a:latin typeface="Lato"/>
              <a:ea typeface="Lato"/>
              <a:cs typeface="Lato"/>
              <a:sym typeface="Lato"/>
            </a:endParaRPr>
          </a:p>
        </p:txBody>
      </p:sp>
      <p:sp>
        <p:nvSpPr>
          <p:cNvPr id="425" name="Google Shape;425;p52"/>
          <p:cNvSpPr txBox="1"/>
          <p:nvPr/>
        </p:nvSpPr>
        <p:spPr>
          <a:xfrm>
            <a:off x="6625350" y="2853175"/>
            <a:ext cx="46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300">
                <a:solidFill>
                  <a:schemeClr val="dk2"/>
                </a:solidFill>
                <a:latin typeface="Lato"/>
                <a:ea typeface="Lato"/>
                <a:cs typeface="Lato"/>
                <a:sym typeface="Lato"/>
              </a:rPr>
              <a:t>Q4</a:t>
            </a:r>
            <a:endParaRPr sz="1300">
              <a:solidFill>
                <a:schemeClr val="dk2"/>
              </a:solidFill>
              <a:latin typeface="Lato"/>
              <a:ea typeface="Lato"/>
              <a:cs typeface="Lato"/>
              <a:sym typeface="La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3"/>
          <p:cNvSpPr txBox="1"/>
          <p:nvPr>
            <p:ph type="title"/>
          </p:nvPr>
        </p:nvSpPr>
        <p:spPr>
          <a:xfrm>
            <a:off x="319500" y="174600"/>
            <a:ext cx="46455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t"/>
              <a:t>Precision &amp; Recall — </a:t>
            </a:r>
            <a:r>
              <a:rPr lang="it">
                <a:solidFill>
                  <a:schemeClr val="dk1"/>
                </a:solidFill>
              </a:rPr>
              <a:t>parte 2</a:t>
            </a:r>
            <a:endParaRPr>
              <a:solidFill>
                <a:schemeClr val="dk1"/>
              </a:solidFill>
            </a:endParaRPr>
          </a:p>
        </p:txBody>
      </p:sp>
      <p:sp>
        <p:nvSpPr>
          <p:cNvPr id="431" name="Google Shape;431;p53"/>
          <p:cNvSpPr txBox="1"/>
          <p:nvPr/>
        </p:nvSpPr>
        <p:spPr>
          <a:xfrm>
            <a:off x="2166600" y="871975"/>
            <a:ext cx="46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300">
                <a:solidFill>
                  <a:schemeClr val="dk2"/>
                </a:solidFill>
                <a:latin typeface="Lato"/>
                <a:ea typeface="Lato"/>
                <a:cs typeface="Lato"/>
                <a:sym typeface="Lato"/>
              </a:rPr>
              <a:t>Q5</a:t>
            </a:r>
            <a:endParaRPr sz="1300">
              <a:solidFill>
                <a:schemeClr val="dk2"/>
              </a:solidFill>
              <a:latin typeface="Lato"/>
              <a:ea typeface="Lato"/>
              <a:cs typeface="Lato"/>
              <a:sym typeface="Lato"/>
            </a:endParaRPr>
          </a:p>
        </p:txBody>
      </p:sp>
      <p:sp>
        <p:nvSpPr>
          <p:cNvPr id="432" name="Google Shape;432;p53"/>
          <p:cNvSpPr txBox="1"/>
          <p:nvPr/>
        </p:nvSpPr>
        <p:spPr>
          <a:xfrm>
            <a:off x="6625350" y="871975"/>
            <a:ext cx="46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300">
                <a:solidFill>
                  <a:schemeClr val="dk2"/>
                </a:solidFill>
                <a:latin typeface="Lato"/>
                <a:ea typeface="Lato"/>
                <a:cs typeface="Lato"/>
                <a:sym typeface="Lato"/>
              </a:rPr>
              <a:t>Q6</a:t>
            </a:r>
            <a:endParaRPr sz="1300">
              <a:solidFill>
                <a:schemeClr val="dk2"/>
              </a:solidFill>
              <a:latin typeface="Lato"/>
              <a:ea typeface="Lato"/>
              <a:cs typeface="Lato"/>
              <a:sym typeface="Lato"/>
            </a:endParaRPr>
          </a:p>
        </p:txBody>
      </p:sp>
      <p:sp>
        <p:nvSpPr>
          <p:cNvPr id="433" name="Google Shape;433;p53"/>
          <p:cNvSpPr txBox="1"/>
          <p:nvPr/>
        </p:nvSpPr>
        <p:spPr>
          <a:xfrm>
            <a:off x="2166600" y="2853175"/>
            <a:ext cx="46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300">
                <a:solidFill>
                  <a:schemeClr val="dk2"/>
                </a:solidFill>
                <a:latin typeface="Lato"/>
                <a:ea typeface="Lato"/>
                <a:cs typeface="Lato"/>
                <a:sym typeface="Lato"/>
              </a:rPr>
              <a:t>Q7</a:t>
            </a:r>
            <a:endParaRPr sz="1300">
              <a:solidFill>
                <a:schemeClr val="dk2"/>
              </a:solidFill>
              <a:latin typeface="Lato"/>
              <a:ea typeface="Lato"/>
              <a:cs typeface="Lato"/>
              <a:sym typeface="Lato"/>
            </a:endParaRPr>
          </a:p>
        </p:txBody>
      </p:sp>
      <p:sp>
        <p:nvSpPr>
          <p:cNvPr id="434" name="Google Shape;434;p53"/>
          <p:cNvSpPr txBox="1"/>
          <p:nvPr/>
        </p:nvSpPr>
        <p:spPr>
          <a:xfrm>
            <a:off x="6625350" y="2853175"/>
            <a:ext cx="46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300">
                <a:solidFill>
                  <a:schemeClr val="dk2"/>
                </a:solidFill>
                <a:latin typeface="Lato"/>
                <a:ea typeface="Lato"/>
                <a:cs typeface="Lato"/>
                <a:sym typeface="Lato"/>
              </a:rPr>
              <a:t>Q8</a:t>
            </a:r>
            <a:endParaRPr sz="1300">
              <a:solidFill>
                <a:schemeClr val="dk2"/>
              </a:solidFill>
              <a:latin typeface="Lato"/>
              <a:ea typeface="Lato"/>
              <a:cs typeface="Lato"/>
              <a:sym typeface="Lato"/>
            </a:endParaRPr>
          </a:p>
        </p:txBody>
      </p:sp>
      <p:pic>
        <p:nvPicPr>
          <p:cNvPr id="435" name="Google Shape;435;p53" title="5.png"/>
          <p:cNvPicPr preferRelativeResize="0"/>
          <p:nvPr/>
        </p:nvPicPr>
        <p:blipFill rotWithShape="1">
          <a:blip r:embed="rId3">
            <a:alphaModFix/>
          </a:blip>
          <a:srcRect b="50000" l="0" r="0" t="0"/>
          <a:stretch/>
        </p:blipFill>
        <p:spPr>
          <a:xfrm>
            <a:off x="162725" y="1158900"/>
            <a:ext cx="2858650" cy="1429326"/>
          </a:xfrm>
          <a:prstGeom prst="rect">
            <a:avLst/>
          </a:prstGeom>
          <a:noFill/>
          <a:ln>
            <a:noFill/>
          </a:ln>
        </p:spPr>
      </p:pic>
      <p:pic>
        <p:nvPicPr>
          <p:cNvPr id="436" name="Google Shape;436;p53" title="5.png"/>
          <p:cNvPicPr preferRelativeResize="0"/>
          <p:nvPr/>
        </p:nvPicPr>
        <p:blipFill rotWithShape="1">
          <a:blip r:embed="rId3">
            <a:alphaModFix/>
          </a:blip>
          <a:srcRect b="0" l="0" r="47938" t="50000"/>
          <a:stretch/>
        </p:blipFill>
        <p:spPr>
          <a:xfrm>
            <a:off x="3023923" y="1158900"/>
            <a:ext cx="1488287" cy="1429326"/>
          </a:xfrm>
          <a:prstGeom prst="rect">
            <a:avLst/>
          </a:prstGeom>
          <a:noFill/>
          <a:ln>
            <a:noFill/>
          </a:ln>
        </p:spPr>
      </p:pic>
      <p:pic>
        <p:nvPicPr>
          <p:cNvPr id="437" name="Google Shape;437;p53" title="6.png"/>
          <p:cNvPicPr preferRelativeResize="0"/>
          <p:nvPr/>
        </p:nvPicPr>
        <p:blipFill rotWithShape="1">
          <a:blip r:embed="rId4">
            <a:alphaModFix/>
          </a:blip>
          <a:srcRect b="50000" l="0" r="0" t="0"/>
          <a:stretch/>
        </p:blipFill>
        <p:spPr>
          <a:xfrm>
            <a:off x="4628077" y="1172315"/>
            <a:ext cx="2858652" cy="1429326"/>
          </a:xfrm>
          <a:prstGeom prst="rect">
            <a:avLst/>
          </a:prstGeom>
          <a:noFill/>
          <a:ln>
            <a:noFill/>
          </a:ln>
        </p:spPr>
      </p:pic>
      <p:pic>
        <p:nvPicPr>
          <p:cNvPr id="438" name="Google Shape;438;p53" title="6.png"/>
          <p:cNvPicPr preferRelativeResize="0"/>
          <p:nvPr/>
        </p:nvPicPr>
        <p:blipFill rotWithShape="1">
          <a:blip r:embed="rId4">
            <a:alphaModFix/>
          </a:blip>
          <a:srcRect b="0" l="0" r="49877" t="50000"/>
          <a:stretch/>
        </p:blipFill>
        <p:spPr>
          <a:xfrm>
            <a:off x="7500145" y="1179247"/>
            <a:ext cx="1432813" cy="1429326"/>
          </a:xfrm>
          <a:prstGeom prst="rect">
            <a:avLst/>
          </a:prstGeom>
          <a:noFill/>
          <a:ln>
            <a:noFill/>
          </a:ln>
        </p:spPr>
      </p:pic>
      <p:pic>
        <p:nvPicPr>
          <p:cNvPr id="439" name="Google Shape;439;p53" title="7.png"/>
          <p:cNvPicPr preferRelativeResize="0"/>
          <p:nvPr/>
        </p:nvPicPr>
        <p:blipFill rotWithShape="1">
          <a:blip r:embed="rId5">
            <a:alphaModFix/>
          </a:blip>
          <a:srcRect b="50000" l="0" r="0" t="0"/>
          <a:stretch/>
        </p:blipFill>
        <p:spPr>
          <a:xfrm>
            <a:off x="145694" y="3160233"/>
            <a:ext cx="2858654" cy="1429326"/>
          </a:xfrm>
          <a:prstGeom prst="rect">
            <a:avLst/>
          </a:prstGeom>
          <a:noFill/>
          <a:ln>
            <a:noFill/>
          </a:ln>
        </p:spPr>
      </p:pic>
      <p:pic>
        <p:nvPicPr>
          <p:cNvPr id="440" name="Google Shape;440;p53" title="7.png"/>
          <p:cNvPicPr preferRelativeResize="0"/>
          <p:nvPr/>
        </p:nvPicPr>
        <p:blipFill rotWithShape="1">
          <a:blip r:embed="rId5">
            <a:alphaModFix/>
          </a:blip>
          <a:srcRect b="0" l="0" r="49829" t="50000"/>
          <a:stretch/>
        </p:blipFill>
        <p:spPr>
          <a:xfrm>
            <a:off x="3004351" y="3160233"/>
            <a:ext cx="1434249" cy="1429326"/>
          </a:xfrm>
          <a:prstGeom prst="rect">
            <a:avLst/>
          </a:prstGeom>
          <a:noFill/>
          <a:ln>
            <a:noFill/>
          </a:ln>
        </p:spPr>
      </p:pic>
      <p:pic>
        <p:nvPicPr>
          <p:cNvPr id="441" name="Google Shape;441;p53" title="8.png"/>
          <p:cNvPicPr preferRelativeResize="0"/>
          <p:nvPr/>
        </p:nvPicPr>
        <p:blipFill rotWithShape="1">
          <a:blip r:embed="rId6">
            <a:alphaModFix/>
          </a:blip>
          <a:srcRect b="50000" l="0" r="0" t="0"/>
          <a:stretch/>
        </p:blipFill>
        <p:spPr>
          <a:xfrm>
            <a:off x="4621606" y="3160233"/>
            <a:ext cx="2858661" cy="1429326"/>
          </a:xfrm>
          <a:prstGeom prst="rect">
            <a:avLst/>
          </a:prstGeom>
          <a:noFill/>
          <a:ln>
            <a:noFill/>
          </a:ln>
        </p:spPr>
      </p:pic>
      <p:pic>
        <p:nvPicPr>
          <p:cNvPr id="442" name="Google Shape;442;p53" title="8.png"/>
          <p:cNvPicPr preferRelativeResize="0"/>
          <p:nvPr/>
        </p:nvPicPr>
        <p:blipFill rotWithShape="1">
          <a:blip r:embed="rId6">
            <a:alphaModFix/>
          </a:blip>
          <a:srcRect b="0" l="0" r="49738" t="50000"/>
          <a:stretch/>
        </p:blipFill>
        <p:spPr>
          <a:xfrm>
            <a:off x="7486974" y="3160233"/>
            <a:ext cx="1436776" cy="14293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4"/>
          <p:cNvSpPr txBox="1"/>
          <p:nvPr>
            <p:ph type="title"/>
          </p:nvPr>
        </p:nvSpPr>
        <p:spPr>
          <a:xfrm>
            <a:off x="319500" y="174600"/>
            <a:ext cx="46455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t"/>
              <a:t>Precision &amp; Recall — </a:t>
            </a:r>
            <a:r>
              <a:rPr lang="it">
                <a:solidFill>
                  <a:schemeClr val="dk1"/>
                </a:solidFill>
              </a:rPr>
              <a:t>parte 3</a:t>
            </a:r>
            <a:endParaRPr>
              <a:solidFill>
                <a:schemeClr val="dk1"/>
              </a:solidFill>
            </a:endParaRPr>
          </a:p>
        </p:txBody>
      </p:sp>
      <p:sp>
        <p:nvSpPr>
          <p:cNvPr id="448" name="Google Shape;448;p54"/>
          <p:cNvSpPr txBox="1"/>
          <p:nvPr/>
        </p:nvSpPr>
        <p:spPr>
          <a:xfrm>
            <a:off x="2166600" y="871975"/>
            <a:ext cx="46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300">
                <a:solidFill>
                  <a:schemeClr val="dk2"/>
                </a:solidFill>
                <a:latin typeface="Lato"/>
                <a:ea typeface="Lato"/>
                <a:cs typeface="Lato"/>
                <a:sym typeface="Lato"/>
              </a:rPr>
              <a:t>Q9</a:t>
            </a:r>
            <a:endParaRPr sz="1300">
              <a:solidFill>
                <a:schemeClr val="dk2"/>
              </a:solidFill>
              <a:latin typeface="Lato"/>
              <a:ea typeface="Lato"/>
              <a:cs typeface="Lato"/>
              <a:sym typeface="Lato"/>
            </a:endParaRPr>
          </a:p>
        </p:txBody>
      </p:sp>
      <p:sp>
        <p:nvSpPr>
          <p:cNvPr id="449" name="Google Shape;449;p54"/>
          <p:cNvSpPr txBox="1"/>
          <p:nvPr/>
        </p:nvSpPr>
        <p:spPr>
          <a:xfrm>
            <a:off x="6625350" y="871975"/>
            <a:ext cx="552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300">
                <a:solidFill>
                  <a:schemeClr val="dk2"/>
                </a:solidFill>
                <a:latin typeface="Lato"/>
                <a:ea typeface="Lato"/>
                <a:cs typeface="Lato"/>
                <a:sym typeface="Lato"/>
              </a:rPr>
              <a:t>Q10</a:t>
            </a:r>
            <a:endParaRPr sz="1300">
              <a:solidFill>
                <a:schemeClr val="dk2"/>
              </a:solidFill>
              <a:latin typeface="Lato"/>
              <a:ea typeface="Lato"/>
              <a:cs typeface="Lato"/>
              <a:sym typeface="Lato"/>
            </a:endParaRPr>
          </a:p>
        </p:txBody>
      </p:sp>
      <p:pic>
        <p:nvPicPr>
          <p:cNvPr id="450" name="Google Shape;450;p54" title="9.png"/>
          <p:cNvPicPr preferRelativeResize="0"/>
          <p:nvPr/>
        </p:nvPicPr>
        <p:blipFill rotWithShape="1">
          <a:blip r:embed="rId3">
            <a:alphaModFix/>
          </a:blip>
          <a:srcRect b="50000" l="0" r="0" t="0"/>
          <a:stretch/>
        </p:blipFill>
        <p:spPr>
          <a:xfrm>
            <a:off x="159108" y="1162548"/>
            <a:ext cx="2858643" cy="1429326"/>
          </a:xfrm>
          <a:prstGeom prst="rect">
            <a:avLst/>
          </a:prstGeom>
          <a:noFill/>
          <a:ln>
            <a:noFill/>
          </a:ln>
        </p:spPr>
      </p:pic>
      <p:pic>
        <p:nvPicPr>
          <p:cNvPr id="451" name="Google Shape;451;p54" title="9.png"/>
          <p:cNvPicPr preferRelativeResize="0"/>
          <p:nvPr/>
        </p:nvPicPr>
        <p:blipFill rotWithShape="1">
          <a:blip r:embed="rId3">
            <a:alphaModFix/>
          </a:blip>
          <a:srcRect b="0" l="0" r="49461" t="50000"/>
          <a:stretch/>
        </p:blipFill>
        <p:spPr>
          <a:xfrm>
            <a:off x="3024457" y="1162548"/>
            <a:ext cx="1444696" cy="1429326"/>
          </a:xfrm>
          <a:prstGeom prst="rect">
            <a:avLst/>
          </a:prstGeom>
          <a:noFill/>
          <a:ln>
            <a:noFill/>
          </a:ln>
        </p:spPr>
      </p:pic>
      <p:pic>
        <p:nvPicPr>
          <p:cNvPr id="452" name="Google Shape;452;p54" title="10.png"/>
          <p:cNvPicPr preferRelativeResize="0"/>
          <p:nvPr/>
        </p:nvPicPr>
        <p:blipFill rotWithShape="1">
          <a:blip r:embed="rId4">
            <a:alphaModFix/>
          </a:blip>
          <a:srcRect b="50000" l="0" r="0" t="0"/>
          <a:stretch/>
        </p:blipFill>
        <p:spPr>
          <a:xfrm>
            <a:off x="4628077" y="1175964"/>
            <a:ext cx="2858672" cy="1429326"/>
          </a:xfrm>
          <a:prstGeom prst="rect">
            <a:avLst/>
          </a:prstGeom>
          <a:noFill/>
          <a:ln>
            <a:noFill/>
          </a:ln>
        </p:spPr>
      </p:pic>
      <p:pic>
        <p:nvPicPr>
          <p:cNvPr id="453" name="Google Shape;453;p54" title="10.png"/>
          <p:cNvPicPr preferRelativeResize="0"/>
          <p:nvPr/>
        </p:nvPicPr>
        <p:blipFill rotWithShape="1">
          <a:blip r:embed="rId4">
            <a:alphaModFix/>
          </a:blip>
          <a:srcRect b="0" l="0" r="49461" t="50000"/>
          <a:stretch/>
        </p:blipFill>
        <p:spPr>
          <a:xfrm>
            <a:off x="7500165" y="1175964"/>
            <a:ext cx="1444712" cy="14293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5"/>
          <p:cNvSpPr txBox="1"/>
          <p:nvPr>
            <p:ph type="title"/>
          </p:nvPr>
        </p:nvSpPr>
        <p:spPr>
          <a:xfrm>
            <a:off x="319500" y="174600"/>
            <a:ext cx="46455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t"/>
              <a:t>F-Measure — </a:t>
            </a:r>
            <a:r>
              <a:rPr lang="it">
                <a:solidFill>
                  <a:schemeClr val="dk1"/>
                </a:solidFill>
              </a:rPr>
              <a:t>parte 1</a:t>
            </a:r>
            <a:endParaRPr/>
          </a:p>
        </p:txBody>
      </p:sp>
      <p:sp>
        <p:nvSpPr>
          <p:cNvPr id="459" name="Google Shape;459;p55"/>
          <p:cNvSpPr txBox="1"/>
          <p:nvPr/>
        </p:nvSpPr>
        <p:spPr>
          <a:xfrm>
            <a:off x="2166600" y="871975"/>
            <a:ext cx="46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300">
                <a:solidFill>
                  <a:schemeClr val="dk2"/>
                </a:solidFill>
                <a:latin typeface="Lato"/>
                <a:ea typeface="Lato"/>
                <a:cs typeface="Lato"/>
                <a:sym typeface="Lato"/>
              </a:rPr>
              <a:t>Q1</a:t>
            </a:r>
            <a:endParaRPr sz="1300">
              <a:solidFill>
                <a:schemeClr val="dk2"/>
              </a:solidFill>
              <a:latin typeface="Lato"/>
              <a:ea typeface="Lato"/>
              <a:cs typeface="Lato"/>
              <a:sym typeface="Lato"/>
            </a:endParaRPr>
          </a:p>
        </p:txBody>
      </p:sp>
      <p:sp>
        <p:nvSpPr>
          <p:cNvPr id="460" name="Google Shape;460;p55"/>
          <p:cNvSpPr txBox="1"/>
          <p:nvPr/>
        </p:nvSpPr>
        <p:spPr>
          <a:xfrm>
            <a:off x="6658889" y="871975"/>
            <a:ext cx="46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300">
                <a:solidFill>
                  <a:schemeClr val="dk2"/>
                </a:solidFill>
                <a:latin typeface="Lato"/>
                <a:ea typeface="Lato"/>
                <a:cs typeface="Lato"/>
                <a:sym typeface="Lato"/>
              </a:rPr>
              <a:t>Q2</a:t>
            </a:r>
            <a:endParaRPr sz="1300">
              <a:solidFill>
                <a:schemeClr val="dk2"/>
              </a:solidFill>
              <a:latin typeface="Lato"/>
              <a:ea typeface="Lato"/>
              <a:cs typeface="Lato"/>
              <a:sym typeface="Lato"/>
            </a:endParaRPr>
          </a:p>
        </p:txBody>
      </p:sp>
      <p:sp>
        <p:nvSpPr>
          <p:cNvPr id="461" name="Google Shape;461;p55"/>
          <p:cNvSpPr txBox="1"/>
          <p:nvPr/>
        </p:nvSpPr>
        <p:spPr>
          <a:xfrm>
            <a:off x="2166600" y="2853175"/>
            <a:ext cx="46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300">
                <a:solidFill>
                  <a:schemeClr val="dk2"/>
                </a:solidFill>
                <a:latin typeface="Lato"/>
                <a:ea typeface="Lato"/>
                <a:cs typeface="Lato"/>
                <a:sym typeface="Lato"/>
              </a:rPr>
              <a:t>Q3</a:t>
            </a:r>
            <a:endParaRPr sz="1300">
              <a:solidFill>
                <a:schemeClr val="dk2"/>
              </a:solidFill>
              <a:latin typeface="Lato"/>
              <a:ea typeface="Lato"/>
              <a:cs typeface="Lato"/>
              <a:sym typeface="Lato"/>
            </a:endParaRPr>
          </a:p>
        </p:txBody>
      </p:sp>
      <p:sp>
        <p:nvSpPr>
          <p:cNvPr id="462" name="Google Shape;462;p55"/>
          <p:cNvSpPr txBox="1"/>
          <p:nvPr/>
        </p:nvSpPr>
        <p:spPr>
          <a:xfrm>
            <a:off x="6658889" y="2853175"/>
            <a:ext cx="46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300">
                <a:solidFill>
                  <a:schemeClr val="dk2"/>
                </a:solidFill>
                <a:latin typeface="Lato"/>
                <a:ea typeface="Lato"/>
                <a:cs typeface="Lato"/>
                <a:sym typeface="Lato"/>
              </a:rPr>
              <a:t>Q4</a:t>
            </a:r>
            <a:endParaRPr sz="1300">
              <a:solidFill>
                <a:schemeClr val="dk2"/>
              </a:solidFill>
              <a:latin typeface="Lato"/>
              <a:ea typeface="Lato"/>
              <a:cs typeface="Lato"/>
              <a:sym typeface="Lato"/>
            </a:endParaRPr>
          </a:p>
        </p:txBody>
      </p:sp>
      <p:pic>
        <p:nvPicPr>
          <p:cNvPr id="463" name="Google Shape;463;p55" title="fm_query_1.png"/>
          <p:cNvPicPr preferRelativeResize="0"/>
          <p:nvPr/>
        </p:nvPicPr>
        <p:blipFill rotWithShape="1">
          <a:blip r:embed="rId3">
            <a:alphaModFix/>
          </a:blip>
          <a:srcRect b="50000" l="0" r="0" t="0"/>
          <a:stretch/>
        </p:blipFill>
        <p:spPr>
          <a:xfrm>
            <a:off x="152400" y="1142425"/>
            <a:ext cx="2858650" cy="1429326"/>
          </a:xfrm>
          <a:prstGeom prst="rect">
            <a:avLst/>
          </a:prstGeom>
          <a:noFill/>
          <a:ln>
            <a:noFill/>
          </a:ln>
        </p:spPr>
      </p:pic>
      <p:pic>
        <p:nvPicPr>
          <p:cNvPr id="464" name="Google Shape;464;p55" title="fm_query_1.png"/>
          <p:cNvPicPr preferRelativeResize="0"/>
          <p:nvPr/>
        </p:nvPicPr>
        <p:blipFill rotWithShape="1">
          <a:blip r:embed="rId3">
            <a:alphaModFix/>
          </a:blip>
          <a:srcRect b="0" l="0" r="49738" t="50000"/>
          <a:stretch/>
        </p:blipFill>
        <p:spPr>
          <a:xfrm>
            <a:off x="3011050" y="1142425"/>
            <a:ext cx="1436769" cy="1429326"/>
          </a:xfrm>
          <a:prstGeom prst="rect">
            <a:avLst/>
          </a:prstGeom>
          <a:noFill/>
          <a:ln>
            <a:noFill/>
          </a:ln>
        </p:spPr>
      </p:pic>
      <p:pic>
        <p:nvPicPr>
          <p:cNvPr id="465" name="Google Shape;465;p55" title="fm_query_2.png"/>
          <p:cNvPicPr preferRelativeResize="0"/>
          <p:nvPr/>
        </p:nvPicPr>
        <p:blipFill rotWithShape="1">
          <a:blip r:embed="rId4">
            <a:alphaModFix/>
          </a:blip>
          <a:srcRect b="50000" l="0" r="0" t="0"/>
          <a:stretch/>
        </p:blipFill>
        <p:spPr>
          <a:xfrm>
            <a:off x="4648200" y="1142425"/>
            <a:ext cx="2858672" cy="1429326"/>
          </a:xfrm>
          <a:prstGeom prst="rect">
            <a:avLst/>
          </a:prstGeom>
          <a:noFill/>
          <a:ln>
            <a:noFill/>
          </a:ln>
        </p:spPr>
      </p:pic>
      <p:pic>
        <p:nvPicPr>
          <p:cNvPr id="466" name="Google Shape;466;p55" title="fm_query_2.png"/>
          <p:cNvPicPr preferRelativeResize="0"/>
          <p:nvPr/>
        </p:nvPicPr>
        <p:blipFill rotWithShape="1">
          <a:blip r:embed="rId4">
            <a:alphaModFix/>
          </a:blip>
          <a:srcRect b="0" l="0" r="49461" t="50000"/>
          <a:stretch/>
        </p:blipFill>
        <p:spPr>
          <a:xfrm>
            <a:off x="7506873" y="1142425"/>
            <a:ext cx="1444712" cy="1429326"/>
          </a:xfrm>
          <a:prstGeom prst="rect">
            <a:avLst/>
          </a:prstGeom>
          <a:noFill/>
          <a:ln>
            <a:noFill/>
          </a:ln>
        </p:spPr>
      </p:pic>
      <p:pic>
        <p:nvPicPr>
          <p:cNvPr id="467" name="Google Shape;467;p55" title="fm_query_3.png"/>
          <p:cNvPicPr preferRelativeResize="0"/>
          <p:nvPr/>
        </p:nvPicPr>
        <p:blipFill rotWithShape="1">
          <a:blip r:embed="rId5">
            <a:alphaModFix/>
          </a:blip>
          <a:srcRect b="50000" l="0" r="0" t="0"/>
          <a:stretch/>
        </p:blipFill>
        <p:spPr>
          <a:xfrm>
            <a:off x="152400" y="3123625"/>
            <a:ext cx="2858650" cy="1429326"/>
          </a:xfrm>
          <a:prstGeom prst="rect">
            <a:avLst/>
          </a:prstGeom>
          <a:noFill/>
          <a:ln>
            <a:noFill/>
          </a:ln>
        </p:spPr>
      </p:pic>
      <p:pic>
        <p:nvPicPr>
          <p:cNvPr id="468" name="Google Shape;468;p55" title="fm_query_3.png"/>
          <p:cNvPicPr preferRelativeResize="0"/>
          <p:nvPr/>
        </p:nvPicPr>
        <p:blipFill rotWithShape="1">
          <a:blip r:embed="rId5">
            <a:alphaModFix/>
          </a:blip>
          <a:srcRect b="0" l="0" r="49323" t="50000"/>
          <a:stretch/>
        </p:blipFill>
        <p:spPr>
          <a:xfrm>
            <a:off x="3011050" y="3123625"/>
            <a:ext cx="1448658" cy="1429326"/>
          </a:xfrm>
          <a:prstGeom prst="rect">
            <a:avLst/>
          </a:prstGeom>
          <a:noFill/>
          <a:ln>
            <a:noFill/>
          </a:ln>
        </p:spPr>
      </p:pic>
      <p:pic>
        <p:nvPicPr>
          <p:cNvPr id="469" name="Google Shape;469;p55" title="fm_query_4.png"/>
          <p:cNvPicPr preferRelativeResize="0"/>
          <p:nvPr/>
        </p:nvPicPr>
        <p:blipFill rotWithShape="1">
          <a:blip r:embed="rId6">
            <a:alphaModFix/>
          </a:blip>
          <a:srcRect b="50000" l="0" r="0" t="0"/>
          <a:stretch/>
        </p:blipFill>
        <p:spPr>
          <a:xfrm>
            <a:off x="4648200" y="3123625"/>
            <a:ext cx="2858650" cy="1429326"/>
          </a:xfrm>
          <a:prstGeom prst="rect">
            <a:avLst/>
          </a:prstGeom>
          <a:noFill/>
          <a:ln>
            <a:noFill/>
          </a:ln>
        </p:spPr>
      </p:pic>
      <p:pic>
        <p:nvPicPr>
          <p:cNvPr id="470" name="Google Shape;470;p55" title="fm_query_4.png"/>
          <p:cNvPicPr preferRelativeResize="0"/>
          <p:nvPr/>
        </p:nvPicPr>
        <p:blipFill rotWithShape="1">
          <a:blip r:embed="rId6">
            <a:alphaModFix/>
          </a:blip>
          <a:srcRect b="0" l="0" r="49461" t="50000"/>
          <a:stretch/>
        </p:blipFill>
        <p:spPr>
          <a:xfrm>
            <a:off x="7506850" y="3123625"/>
            <a:ext cx="1444700" cy="142932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6"/>
          <p:cNvSpPr txBox="1"/>
          <p:nvPr>
            <p:ph type="title"/>
          </p:nvPr>
        </p:nvSpPr>
        <p:spPr>
          <a:xfrm>
            <a:off x="319500" y="174600"/>
            <a:ext cx="46455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t"/>
              <a:t>F-Measure — </a:t>
            </a:r>
            <a:r>
              <a:rPr lang="it">
                <a:solidFill>
                  <a:schemeClr val="dk1"/>
                </a:solidFill>
              </a:rPr>
              <a:t>parte 2</a:t>
            </a:r>
            <a:endParaRPr>
              <a:solidFill>
                <a:schemeClr val="dk1"/>
              </a:solidFill>
            </a:endParaRPr>
          </a:p>
        </p:txBody>
      </p:sp>
      <p:sp>
        <p:nvSpPr>
          <p:cNvPr id="476" name="Google Shape;476;p56"/>
          <p:cNvSpPr txBox="1"/>
          <p:nvPr/>
        </p:nvSpPr>
        <p:spPr>
          <a:xfrm>
            <a:off x="2166600" y="871975"/>
            <a:ext cx="46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300">
                <a:solidFill>
                  <a:schemeClr val="dk2"/>
                </a:solidFill>
                <a:latin typeface="Lato"/>
                <a:ea typeface="Lato"/>
                <a:cs typeface="Lato"/>
                <a:sym typeface="Lato"/>
              </a:rPr>
              <a:t>Q5</a:t>
            </a:r>
            <a:endParaRPr sz="1300">
              <a:solidFill>
                <a:schemeClr val="dk2"/>
              </a:solidFill>
              <a:latin typeface="Lato"/>
              <a:ea typeface="Lato"/>
              <a:cs typeface="Lato"/>
              <a:sym typeface="Lato"/>
            </a:endParaRPr>
          </a:p>
        </p:txBody>
      </p:sp>
      <p:sp>
        <p:nvSpPr>
          <p:cNvPr id="477" name="Google Shape;477;p56"/>
          <p:cNvSpPr txBox="1"/>
          <p:nvPr/>
        </p:nvSpPr>
        <p:spPr>
          <a:xfrm>
            <a:off x="6658889" y="871975"/>
            <a:ext cx="46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300">
                <a:solidFill>
                  <a:schemeClr val="dk2"/>
                </a:solidFill>
                <a:latin typeface="Lato"/>
                <a:ea typeface="Lato"/>
                <a:cs typeface="Lato"/>
                <a:sym typeface="Lato"/>
              </a:rPr>
              <a:t>Q6</a:t>
            </a:r>
            <a:endParaRPr sz="1300">
              <a:solidFill>
                <a:schemeClr val="dk2"/>
              </a:solidFill>
              <a:latin typeface="Lato"/>
              <a:ea typeface="Lato"/>
              <a:cs typeface="Lato"/>
              <a:sym typeface="Lato"/>
            </a:endParaRPr>
          </a:p>
        </p:txBody>
      </p:sp>
      <p:sp>
        <p:nvSpPr>
          <p:cNvPr id="478" name="Google Shape;478;p56"/>
          <p:cNvSpPr txBox="1"/>
          <p:nvPr/>
        </p:nvSpPr>
        <p:spPr>
          <a:xfrm>
            <a:off x="2166600" y="2853175"/>
            <a:ext cx="46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300">
                <a:solidFill>
                  <a:schemeClr val="dk2"/>
                </a:solidFill>
                <a:latin typeface="Lato"/>
                <a:ea typeface="Lato"/>
                <a:cs typeface="Lato"/>
                <a:sym typeface="Lato"/>
              </a:rPr>
              <a:t>Q7</a:t>
            </a:r>
            <a:endParaRPr sz="1300">
              <a:solidFill>
                <a:schemeClr val="dk2"/>
              </a:solidFill>
              <a:latin typeface="Lato"/>
              <a:ea typeface="Lato"/>
              <a:cs typeface="Lato"/>
              <a:sym typeface="Lato"/>
            </a:endParaRPr>
          </a:p>
        </p:txBody>
      </p:sp>
      <p:sp>
        <p:nvSpPr>
          <p:cNvPr id="479" name="Google Shape;479;p56"/>
          <p:cNvSpPr txBox="1"/>
          <p:nvPr/>
        </p:nvSpPr>
        <p:spPr>
          <a:xfrm>
            <a:off x="6658889" y="2853175"/>
            <a:ext cx="46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300">
                <a:solidFill>
                  <a:schemeClr val="dk2"/>
                </a:solidFill>
                <a:latin typeface="Lato"/>
                <a:ea typeface="Lato"/>
                <a:cs typeface="Lato"/>
                <a:sym typeface="Lato"/>
              </a:rPr>
              <a:t>Q8</a:t>
            </a:r>
            <a:endParaRPr sz="1300">
              <a:solidFill>
                <a:schemeClr val="dk2"/>
              </a:solidFill>
              <a:latin typeface="Lato"/>
              <a:ea typeface="Lato"/>
              <a:cs typeface="Lato"/>
              <a:sym typeface="Lato"/>
            </a:endParaRPr>
          </a:p>
        </p:txBody>
      </p:sp>
      <p:pic>
        <p:nvPicPr>
          <p:cNvPr id="480" name="Google Shape;480;p56" title="fm_query_5.png"/>
          <p:cNvPicPr preferRelativeResize="0"/>
          <p:nvPr/>
        </p:nvPicPr>
        <p:blipFill rotWithShape="1">
          <a:blip r:embed="rId3">
            <a:alphaModFix/>
          </a:blip>
          <a:srcRect b="50000" l="0" r="0" t="0"/>
          <a:stretch/>
        </p:blipFill>
        <p:spPr>
          <a:xfrm>
            <a:off x="152400" y="1142425"/>
            <a:ext cx="2858650" cy="1429326"/>
          </a:xfrm>
          <a:prstGeom prst="rect">
            <a:avLst/>
          </a:prstGeom>
          <a:noFill/>
          <a:ln>
            <a:noFill/>
          </a:ln>
        </p:spPr>
      </p:pic>
      <p:pic>
        <p:nvPicPr>
          <p:cNvPr id="481" name="Google Shape;481;p56" title="fm_query_5.png"/>
          <p:cNvPicPr preferRelativeResize="0"/>
          <p:nvPr/>
        </p:nvPicPr>
        <p:blipFill rotWithShape="1">
          <a:blip r:embed="rId3">
            <a:alphaModFix/>
          </a:blip>
          <a:srcRect b="0" l="0" r="49601" t="50000"/>
          <a:stretch/>
        </p:blipFill>
        <p:spPr>
          <a:xfrm>
            <a:off x="3011050" y="1142425"/>
            <a:ext cx="1440743" cy="1429326"/>
          </a:xfrm>
          <a:prstGeom prst="rect">
            <a:avLst/>
          </a:prstGeom>
          <a:noFill/>
          <a:ln>
            <a:noFill/>
          </a:ln>
        </p:spPr>
      </p:pic>
      <p:pic>
        <p:nvPicPr>
          <p:cNvPr id="482" name="Google Shape;482;p56" title="fm_query_6.png"/>
          <p:cNvPicPr preferRelativeResize="0"/>
          <p:nvPr/>
        </p:nvPicPr>
        <p:blipFill rotWithShape="1">
          <a:blip r:embed="rId4">
            <a:alphaModFix/>
          </a:blip>
          <a:srcRect b="50000" l="0" r="0" t="0"/>
          <a:stretch/>
        </p:blipFill>
        <p:spPr>
          <a:xfrm>
            <a:off x="4648200" y="1142425"/>
            <a:ext cx="2858650" cy="1429326"/>
          </a:xfrm>
          <a:prstGeom prst="rect">
            <a:avLst/>
          </a:prstGeom>
          <a:noFill/>
          <a:ln>
            <a:noFill/>
          </a:ln>
        </p:spPr>
      </p:pic>
      <p:pic>
        <p:nvPicPr>
          <p:cNvPr id="483" name="Google Shape;483;p56" title="fm_query_6.png"/>
          <p:cNvPicPr preferRelativeResize="0"/>
          <p:nvPr/>
        </p:nvPicPr>
        <p:blipFill rotWithShape="1">
          <a:blip r:embed="rId4">
            <a:alphaModFix/>
          </a:blip>
          <a:srcRect b="0" l="0" r="49601" t="50000"/>
          <a:stretch/>
        </p:blipFill>
        <p:spPr>
          <a:xfrm>
            <a:off x="7506850" y="1142425"/>
            <a:ext cx="1440743" cy="1429326"/>
          </a:xfrm>
          <a:prstGeom prst="rect">
            <a:avLst/>
          </a:prstGeom>
          <a:noFill/>
          <a:ln>
            <a:noFill/>
          </a:ln>
        </p:spPr>
      </p:pic>
      <p:pic>
        <p:nvPicPr>
          <p:cNvPr id="484" name="Google Shape;484;p56" title="fm_query_7.png"/>
          <p:cNvPicPr preferRelativeResize="0"/>
          <p:nvPr/>
        </p:nvPicPr>
        <p:blipFill rotWithShape="1">
          <a:blip r:embed="rId5">
            <a:alphaModFix/>
          </a:blip>
          <a:srcRect b="50000" l="0" r="0" t="0"/>
          <a:stretch/>
        </p:blipFill>
        <p:spPr>
          <a:xfrm>
            <a:off x="152400" y="3123625"/>
            <a:ext cx="2858650" cy="1429326"/>
          </a:xfrm>
          <a:prstGeom prst="rect">
            <a:avLst/>
          </a:prstGeom>
          <a:noFill/>
          <a:ln>
            <a:noFill/>
          </a:ln>
        </p:spPr>
      </p:pic>
      <p:pic>
        <p:nvPicPr>
          <p:cNvPr id="485" name="Google Shape;485;p56" title="fm_query_7.png"/>
          <p:cNvPicPr preferRelativeResize="0"/>
          <p:nvPr/>
        </p:nvPicPr>
        <p:blipFill rotWithShape="1">
          <a:blip r:embed="rId5">
            <a:alphaModFix/>
          </a:blip>
          <a:srcRect b="0" l="0" r="49461" t="50000"/>
          <a:stretch/>
        </p:blipFill>
        <p:spPr>
          <a:xfrm>
            <a:off x="3011050" y="3123625"/>
            <a:ext cx="1444700" cy="1429326"/>
          </a:xfrm>
          <a:prstGeom prst="rect">
            <a:avLst/>
          </a:prstGeom>
          <a:noFill/>
          <a:ln>
            <a:noFill/>
          </a:ln>
        </p:spPr>
      </p:pic>
      <p:pic>
        <p:nvPicPr>
          <p:cNvPr id="486" name="Google Shape;486;p56" title="fm_query_8.png"/>
          <p:cNvPicPr preferRelativeResize="0"/>
          <p:nvPr/>
        </p:nvPicPr>
        <p:blipFill rotWithShape="1">
          <a:blip r:embed="rId6">
            <a:alphaModFix/>
          </a:blip>
          <a:srcRect b="50000" l="0" r="0" t="0"/>
          <a:stretch/>
        </p:blipFill>
        <p:spPr>
          <a:xfrm>
            <a:off x="4648200" y="3123625"/>
            <a:ext cx="2858650" cy="1429326"/>
          </a:xfrm>
          <a:prstGeom prst="rect">
            <a:avLst/>
          </a:prstGeom>
          <a:noFill/>
          <a:ln>
            <a:noFill/>
          </a:ln>
        </p:spPr>
      </p:pic>
      <p:pic>
        <p:nvPicPr>
          <p:cNvPr id="487" name="Google Shape;487;p56" title="fm_query_8.png"/>
          <p:cNvPicPr preferRelativeResize="0"/>
          <p:nvPr/>
        </p:nvPicPr>
        <p:blipFill rotWithShape="1">
          <a:blip r:embed="rId6">
            <a:alphaModFix/>
          </a:blip>
          <a:srcRect b="0" l="0" r="49601" t="50000"/>
          <a:stretch/>
        </p:blipFill>
        <p:spPr>
          <a:xfrm>
            <a:off x="7506850" y="3123625"/>
            <a:ext cx="1440743" cy="142932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7"/>
          <p:cNvSpPr txBox="1"/>
          <p:nvPr>
            <p:ph type="title"/>
          </p:nvPr>
        </p:nvSpPr>
        <p:spPr>
          <a:xfrm>
            <a:off x="319500" y="174600"/>
            <a:ext cx="46455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t"/>
              <a:t>F-Measure — </a:t>
            </a:r>
            <a:r>
              <a:rPr lang="it">
                <a:solidFill>
                  <a:schemeClr val="dk1"/>
                </a:solidFill>
              </a:rPr>
              <a:t>parte 3</a:t>
            </a:r>
            <a:endParaRPr>
              <a:solidFill>
                <a:schemeClr val="dk1"/>
              </a:solidFill>
            </a:endParaRPr>
          </a:p>
        </p:txBody>
      </p:sp>
      <p:sp>
        <p:nvSpPr>
          <p:cNvPr id="493" name="Google Shape;493;p57"/>
          <p:cNvSpPr txBox="1"/>
          <p:nvPr/>
        </p:nvSpPr>
        <p:spPr>
          <a:xfrm>
            <a:off x="2166600" y="871975"/>
            <a:ext cx="46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300">
                <a:solidFill>
                  <a:schemeClr val="dk2"/>
                </a:solidFill>
                <a:latin typeface="Lato"/>
                <a:ea typeface="Lato"/>
                <a:cs typeface="Lato"/>
                <a:sym typeface="Lato"/>
              </a:rPr>
              <a:t>Q9</a:t>
            </a:r>
            <a:endParaRPr sz="1300">
              <a:solidFill>
                <a:schemeClr val="dk2"/>
              </a:solidFill>
              <a:latin typeface="Lato"/>
              <a:ea typeface="Lato"/>
              <a:cs typeface="Lato"/>
              <a:sym typeface="Lato"/>
            </a:endParaRPr>
          </a:p>
        </p:txBody>
      </p:sp>
      <p:sp>
        <p:nvSpPr>
          <p:cNvPr id="494" name="Google Shape;494;p57"/>
          <p:cNvSpPr txBox="1"/>
          <p:nvPr/>
        </p:nvSpPr>
        <p:spPr>
          <a:xfrm>
            <a:off x="6625350" y="871975"/>
            <a:ext cx="552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300">
                <a:solidFill>
                  <a:schemeClr val="dk2"/>
                </a:solidFill>
                <a:latin typeface="Lato"/>
                <a:ea typeface="Lato"/>
                <a:cs typeface="Lato"/>
                <a:sym typeface="Lato"/>
              </a:rPr>
              <a:t>Q10</a:t>
            </a:r>
            <a:endParaRPr sz="1300">
              <a:solidFill>
                <a:schemeClr val="dk2"/>
              </a:solidFill>
              <a:latin typeface="Lato"/>
              <a:ea typeface="Lato"/>
              <a:cs typeface="Lato"/>
              <a:sym typeface="Lato"/>
            </a:endParaRPr>
          </a:p>
        </p:txBody>
      </p:sp>
      <p:pic>
        <p:nvPicPr>
          <p:cNvPr id="495" name="Google Shape;495;p57" title="fm_query_9.png"/>
          <p:cNvPicPr preferRelativeResize="0"/>
          <p:nvPr/>
        </p:nvPicPr>
        <p:blipFill rotWithShape="1">
          <a:blip r:embed="rId3">
            <a:alphaModFix/>
          </a:blip>
          <a:srcRect b="50000" l="0" r="0" t="0"/>
          <a:stretch/>
        </p:blipFill>
        <p:spPr>
          <a:xfrm>
            <a:off x="152400" y="1142425"/>
            <a:ext cx="2858650" cy="1429326"/>
          </a:xfrm>
          <a:prstGeom prst="rect">
            <a:avLst/>
          </a:prstGeom>
          <a:noFill/>
          <a:ln>
            <a:noFill/>
          </a:ln>
        </p:spPr>
      </p:pic>
      <p:pic>
        <p:nvPicPr>
          <p:cNvPr id="496" name="Google Shape;496;p57" title="fm_query_9.png"/>
          <p:cNvPicPr preferRelativeResize="0"/>
          <p:nvPr/>
        </p:nvPicPr>
        <p:blipFill rotWithShape="1">
          <a:blip r:embed="rId3">
            <a:alphaModFix/>
          </a:blip>
          <a:srcRect b="0" l="0" r="49323" t="50000"/>
          <a:stretch/>
        </p:blipFill>
        <p:spPr>
          <a:xfrm>
            <a:off x="3011050" y="1142425"/>
            <a:ext cx="1448658" cy="1429326"/>
          </a:xfrm>
          <a:prstGeom prst="rect">
            <a:avLst/>
          </a:prstGeom>
          <a:noFill/>
          <a:ln>
            <a:noFill/>
          </a:ln>
        </p:spPr>
      </p:pic>
      <p:pic>
        <p:nvPicPr>
          <p:cNvPr id="497" name="Google Shape;497;p57" title="fm_query_10.png"/>
          <p:cNvPicPr preferRelativeResize="0"/>
          <p:nvPr/>
        </p:nvPicPr>
        <p:blipFill rotWithShape="1">
          <a:blip r:embed="rId4">
            <a:alphaModFix/>
          </a:blip>
          <a:srcRect b="50000" l="0" r="0" t="0"/>
          <a:stretch/>
        </p:blipFill>
        <p:spPr>
          <a:xfrm>
            <a:off x="4648200" y="1142425"/>
            <a:ext cx="2858650" cy="1429326"/>
          </a:xfrm>
          <a:prstGeom prst="rect">
            <a:avLst/>
          </a:prstGeom>
          <a:noFill/>
          <a:ln>
            <a:noFill/>
          </a:ln>
        </p:spPr>
      </p:pic>
      <p:pic>
        <p:nvPicPr>
          <p:cNvPr id="498" name="Google Shape;498;p57" title="fm_query_10.png"/>
          <p:cNvPicPr preferRelativeResize="0"/>
          <p:nvPr/>
        </p:nvPicPr>
        <p:blipFill rotWithShape="1">
          <a:blip r:embed="rId4">
            <a:alphaModFix/>
          </a:blip>
          <a:srcRect b="0" l="0" r="49601" t="50000"/>
          <a:stretch/>
        </p:blipFill>
        <p:spPr>
          <a:xfrm>
            <a:off x="7506850" y="1142425"/>
            <a:ext cx="1440743" cy="142932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pic>
        <p:nvPicPr>
          <p:cNvPr id="503" name="Google Shape;503;p58" title="engine_whoosh.png"/>
          <p:cNvPicPr preferRelativeResize="0"/>
          <p:nvPr/>
        </p:nvPicPr>
        <p:blipFill rotWithShape="1">
          <a:blip r:embed="rId3">
            <a:alphaModFix/>
          </a:blip>
          <a:srcRect b="0" l="0" r="0" t="0"/>
          <a:stretch/>
        </p:blipFill>
        <p:spPr>
          <a:xfrm>
            <a:off x="132625" y="1387500"/>
            <a:ext cx="2868707" cy="2868701"/>
          </a:xfrm>
          <a:prstGeom prst="rect">
            <a:avLst/>
          </a:prstGeom>
          <a:noFill/>
          <a:ln>
            <a:noFill/>
          </a:ln>
        </p:spPr>
      </p:pic>
      <p:pic>
        <p:nvPicPr>
          <p:cNvPr id="504" name="Google Shape;504;p58" title="engine_postgresql.png"/>
          <p:cNvPicPr preferRelativeResize="0"/>
          <p:nvPr/>
        </p:nvPicPr>
        <p:blipFill>
          <a:blip r:embed="rId4">
            <a:alphaModFix/>
          </a:blip>
          <a:stretch>
            <a:fillRect/>
          </a:stretch>
        </p:blipFill>
        <p:spPr>
          <a:xfrm>
            <a:off x="6085869" y="1387500"/>
            <a:ext cx="2868707" cy="2868701"/>
          </a:xfrm>
          <a:prstGeom prst="rect">
            <a:avLst/>
          </a:prstGeom>
          <a:noFill/>
          <a:ln>
            <a:noFill/>
          </a:ln>
        </p:spPr>
      </p:pic>
      <p:pic>
        <p:nvPicPr>
          <p:cNvPr id="505" name="Google Shape;505;p58" title="engine_pylucene.png"/>
          <p:cNvPicPr preferRelativeResize="0"/>
          <p:nvPr/>
        </p:nvPicPr>
        <p:blipFill rotWithShape="1">
          <a:blip r:embed="rId5">
            <a:alphaModFix/>
          </a:blip>
          <a:srcRect b="0" l="0" r="0" t="0"/>
          <a:stretch/>
        </p:blipFill>
        <p:spPr>
          <a:xfrm>
            <a:off x="3109242" y="1387500"/>
            <a:ext cx="2868707" cy="2868701"/>
          </a:xfrm>
          <a:prstGeom prst="rect">
            <a:avLst/>
          </a:prstGeom>
          <a:noFill/>
          <a:ln>
            <a:noFill/>
          </a:ln>
        </p:spPr>
      </p:pic>
      <p:sp>
        <p:nvSpPr>
          <p:cNvPr id="506" name="Google Shape;506;p58"/>
          <p:cNvSpPr txBox="1"/>
          <p:nvPr>
            <p:ph type="title"/>
          </p:nvPr>
        </p:nvSpPr>
        <p:spPr>
          <a:xfrm>
            <a:off x="319500" y="174600"/>
            <a:ext cx="47814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Average Precision — </a:t>
            </a:r>
            <a:r>
              <a:rPr lang="it">
                <a:solidFill>
                  <a:schemeClr val="dk1"/>
                </a:solidFill>
              </a:rPr>
              <a:t>per Recall</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pic>
        <p:nvPicPr>
          <p:cNvPr id="511" name="Google Shape;511;p59" title="queries_postgresql.png"/>
          <p:cNvPicPr preferRelativeResize="0"/>
          <p:nvPr/>
        </p:nvPicPr>
        <p:blipFill rotWithShape="1">
          <a:blip r:embed="rId3">
            <a:alphaModFix/>
          </a:blip>
          <a:srcRect b="0" l="0" r="0" t="0"/>
          <a:stretch/>
        </p:blipFill>
        <p:spPr>
          <a:xfrm>
            <a:off x="2521175" y="2925875"/>
            <a:ext cx="4101651" cy="2050800"/>
          </a:xfrm>
          <a:prstGeom prst="rect">
            <a:avLst/>
          </a:prstGeom>
          <a:noFill/>
          <a:ln>
            <a:noFill/>
          </a:ln>
        </p:spPr>
      </p:pic>
      <p:pic>
        <p:nvPicPr>
          <p:cNvPr id="512" name="Google Shape;512;p59" title="queries_pylucene.png"/>
          <p:cNvPicPr preferRelativeResize="0"/>
          <p:nvPr/>
        </p:nvPicPr>
        <p:blipFill rotWithShape="1">
          <a:blip r:embed="rId4">
            <a:alphaModFix/>
          </a:blip>
          <a:srcRect b="0" l="0" r="0" t="0"/>
          <a:stretch/>
        </p:blipFill>
        <p:spPr>
          <a:xfrm>
            <a:off x="4889974" y="875075"/>
            <a:ext cx="4101626" cy="2050800"/>
          </a:xfrm>
          <a:prstGeom prst="rect">
            <a:avLst/>
          </a:prstGeom>
          <a:noFill/>
          <a:ln>
            <a:noFill/>
          </a:ln>
        </p:spPr>
      </p:pic>
      <p:pic>
        <p:nvPicPr>
          <p:cNvPr id="513" name="Google Shape;513;p59" title="queries_whoosh.png"/>
          <p:cNvPicPr preferRelativeResize="0"/>
          <p:nvPr/>
        </p:nvPicPr>
        <p:blipFill rotWithShape="1">
          <a:blip r:embed="rId5">
            <a:alphaModFix/>
          </a:blip>
          <a:srcRect b="0" l="0" r="0" t="0"/>
          <a:stretch/>
        </p:blipFill>
        <p:spPr>
          <a:xfrm>
            <a:off x="152400" y="875075"/>
            <a:ext cx="4101624" cy="2050800"/>
          </a:xfrm>
          <a:prstGeom prst="rect">
            <a:avLst/>
          </a:prstGeom>
          <a:noFill/>
          <a:ln>
            <a:noFill/>
          </a:ln>
        </p:spPr>
      </p:pic>
      <p:sp>
        <p:nvSpPr>
          <p:cNvPr id="514" name="Google Shape;514;p59"/>
          <p:cNvSpPr txBox="1"/>
          <p:nvPr>
            <p:ph type="title"/>
          </p:nvPr>
        </p:nvSpPr>
        <p:spPr>
          <a:xfrm>
            <a:off x="319500" y="174600"/>
            <a:ext cx="47334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Average Precision — </a:t>
            </a:r>
            <a:r>
              <a:rPr lang="it">
                <a:solidFill>
                  <a:schemeClr val="dk1"/>
                </a:solidFill>
              </a:rPr>
              <a:t>per Query</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60"/>
          <p:cNvSpPr txBox="1"/>
          <p:nvPr>
            <p:ph type="title"/>
          </p:nvPr>
        </p:nvSpPr>
        <p:spPr>
          <a:xfrm>
            <a:off x="319500" y="174600"/>
            <a:ext cx="4326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t"/>
              <a:t>Mean Average Precision</a:t>
            </a:r>
            <a:endParaRPr/>
          </a:p>
        </p:txBody>
      </p:sp>
      <p:pic>
        <p:nvPicPr>
          <p:cNvPr id="520" name="Google Shape;520;p60" title="map.png"/>
          <p:cNvPicPr preferRelativeResize="0"/>
          <p:nvPr/>
        </p:nvPicPr>
        <p:blipFill rotWithShape="1">
          <a:blip r:embed="rId3">
            <a:alphaModFix/>
          </a:blip>
          <a:srcRect b="49902" l="0" r="0" t="0"/>
          <a:stretch/>
        </p:blipFill>
        <p:spPr>
          <a:xfrm>
            <a:off x="106700" y="1204300"/>
            <a:ext cx="5900569" cy="3169224"/>
          </a:xfrm>
          <a:prstGeom prst="rect">
            <a:avLst/>
          </a:prstGeom>
          <a:noFill/>
          <a:ln>
            <a:noFill/>
          </a:ln>
        </p:spPr>
      </p:pic>
      <p:pic>
        <p:nvPicPr>
          <p:cNvPr id="521" name="Google Shape;521;p60" title="map.png"/>
          <p:cNvPicPr preferRelativeResize="0"/>
          <p:nvPr/>
        </p:nvPicPr>
        <p:blipFill rotWithShape="1">
          <a:blip r:embed="rId3">
            <a:alphaModFix/>
          </a:blip>
          <a:srcRect b="0" l="0" r="49675" t="49902"/>
          <a:stretch/>
        </p:blipFill>
        <p:spPr>
          <a:xfrm>
            <a:off x="6054179" y="1204300"/>
            <a:ext cx="2969496" cy="316922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pic>
        <p:nvPicPr>
          <p:cNvPr id="526" name="Google Shape;526;p61" title="ndcg_postgresql.png"/>
          <p:cNvPicPr preferRelativeResize="0"/>
          <p:nvPr/>
        </p:nvPicPr>
        <p:blipFill rotWithShape="1">
          <a:blip r:embed="rId3">
            <a:alphaModFix/>
          </a:blip>
          <a:srcRect b="0" l="0" r="0" t="0"/>
          <a:stretch/>
        </p:blipFill>
        <p:spPr>
          <a:xfrm>
            <a:off x="2521175" y="2925875"/>
            <a:ext cx="4101651" cy="2050800"/>
          </a:xfrm>
          <a:prstGeom prst="rect">
            <a:avLst/>
          </a:prstGeom>
          <a:noFill/>
          <a:ln>
            <a:noFill/>
          </a:ln>
        </p:spPr>
      </p:pic>
      <p:pic>
        <p:nvPicPr>
          <p:cNvPr id="527" name="Google Shape;527;p61" title="ndcg_pylucene.png"/>
          <p:cNvPicPr preferRelativeResize="0"/>
          <p:nvPr/>
        </p:nvPicPr>
        <p:blipFill rotWithShape="1">
          <a:blip r:embed="rId4">
            <a:alphaModFix/>
          </a:blip>
          <a:srcRect b="0" l="0" r="0" t="0"/>
          <a:stretch/>
        </p:blipFill>
        <p:spPr>
          <a:xfrm>
            <a:off x="4889974" y="875075"/>
            <a:ext cx="4101626" cy="2050800"/>
          </a:xfrm>
          <a:prstGeom prst="rect">
            <a:avLst/>
          </a:prstGeom>
          <a:noFill/>
          <a:ln>
            <a:noFill/>
          </a:ln>
        </p:spPr>
      </p:pic>
      <p:pic>
        <p:nvPicPr>
          <p:cNvPr id="528" name="Google Shape;528;p61" title="ndcg_whoosh.png"/>
          <p:cNvPicPr preferRelativeResize="0"/>
          <p:nvPr/>
        </p:nvPicPr>
        <p:blipFill rotWithShape="1">
          <a:blip r:embed="rId5">
            <a:alphaModFix/>
          </a:blip>
          <a:srcRect b="0" l="0" r="0" t="0"/>
          <a:stretch/>
        </p:blipFill>
        <p:spPr>
          <a:xfrm>
            <a:off x="152400" y="875075"/>
            <a:ext cx="4101624" cy="2050800"/>
          </a:xfrm>
          <a:prstGeom prst="rect">
            <a:avLst/>
          </a:prstGeom>
          <a:noFill/>
          <a:ln>
            <a:noFill/>
          </a:ln>
        </p:spPr>
      </p:pic>
      <p:sp>
        <p:nvSpPr>
          <p:cNvPr id="529" name="Google Shape;529;p61"/>
          <p:cNvSpPr txBox="1"/>
          <p:nvPr>
            <p:ph type="title"/>
          </p:nvPr>
        </p:nvSpPr>
        <p:spPr>
          <a:xfrm>
            <a:off x="319500" y="174600"/>
            <a:ext cx="613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t"/>
              <a:t>Normalized Discounted Cumulative Gain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7"/>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Qual è</a:t>
            </a:r>
            <a:r>
              <a:rPr lang="it"/>
              <a:t> il suo obiettivo?</a:t>
            </a:r>
            <a:endParaRPr/>
          </a:p>
        </p:txBody>
      </p:sp>
      <p:sp>
        <p:nvSpPr>
          <p:cNvPr id="107" name="Google Shape;107;p17"/>
          <p:cNvSpPr txBox="1"/>
          <p:nvPr>
            <p:ph idx="1" type="body"/>
          </p:nvPr>
        </p:nvSpPr>
        <p:spPr>
          <a:xfrm>
            <a:off x="2400250" y="1211350"/>
            <a:ext cx="6247200" cy="689400"/>
          </a:xfrm>
          <a:prstGeom prst="rect">
            <a:avLst/>
          </a:prstGeom>
        </p:spPr>
        <p:txBody>
          <a:bodyPr anchorCtr="0" anchor="t" bIns="91425" lIns="91425" spcFirstLastPara="1" rIns="91425" wrap="square" tIns="91425">
            <a:noAutofit/>
          </a:bodyPr>
          <a:lstStyle/>
          <a:p>
            <a:pPr indent="-332740" lvl="0" marL="457200" rtl="0" algn="just">
              <a:lnSpc>
                <a:spcPct val="100000"/>
              </a:lnSpc>
              <a:spcBef>
                <a:spcPts val="1200"/>
              </a:spcBef>
              <a:spcAft>
                <a:spcPts val="0"/>
              </a:spcAft>
              <a:buSzPts val="1640"/>
              <a:buChar char="●"/>
            </a:pPr>
            <a:r>
              <a:rPr lang="it" sz="1640"/>
              <a:t>S</a:t>
            </a:r>
            <a:r>
              <a:rPr lang="it" sz="1640"/>
              <a:t>viluppare e confrontare le prestazioni di tre diversi motori di ricerca, basati sui seguenti sistemi:</a:t>
            </a:r>
            <a:endParaRPr sz="1640"/>
          </a:p>
          <a:p>
            <a:pPr indent="0" lvl="0" marL="457200" rtl="0" algn="just">
              <a:lnSpc>
                <a:spcPct val="95000"/>
              </a:lnSpc>
              <a:spcBef>
                <a:spcPts val="1200"/>
              </a:spcBef>
              <a:spcAft>
                <a:spcPts val="1200"/>
              </a:spcAft>
              <a:buClr>
                <a:schemeClr val="dk2"/>
              </a:buClr>
              <a:buSzPts val="1100"/>
              <a:buFont typeface="Arial"/>
              <a:buNone/>
            </a:pPr>
            <a:r>
              <a:t/>
            </a:r>
            <a:endParaRPr sz="1640"/>
          </a:p>
        </p:txBody>
      </p:sp>
      <p:sp>
        <p:nvSpPr>
          <p:cNvPr id="108" name="Google Shape;108;p17"/>
          <p:cNvSpPr txBox="1"/>
          <p:nvPr/>
        </p:nvSpPr>
        <p:spPr>
          <a:xfrm>
            <a:off x="2786200" y="3045875"/>
            <a:ext cx="5710200" cy="4371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1200"/>
              </a:spcBef>
              <a:spcAft>
                <a:spcPts val="1200"/>
              </a:spcAft>
              <a:buNone/>
            </a:pPr>
            <a:r>
              <a:rPr lang="it" sz="1640">
                <a:solidFill>
                  <a:schemeClr val="dk2"/>
                </a:solidFill>
                <a:latin typeface="Lato"/>
                <a:ea typeface="Lato"/>
                <a:cs typeface="Lato"/>
                <a:sym typeface="Lato"/>
              </a:rPr>
              <a:t>applicati alla collezione di documenti RFC</a:t>
            </a:r>
            <a:endParaRPr sz="1640">
              <a:solidFill>
                <a:schemeClr val="dk2"/>
              </a:solidFill>
              <a:latin typeface="Lato"/>
              <a:ea typeface="Lato"/>
              <a:cs typeface="Lato"/>
              <a:sym typeface="Lato"/>
            </a:endParaRPr>
          </a:p>
        </p:txBody>
      </p:sp>
      <p:sp>
        <p:nvSpPr>
          <p:cNvPr id="109" name="Google Shape;109;p17"/>
          <p:cNvSpPr txBox="1"/>
          <p:nvPr/>
        </p:nvSpPr>
        <p:spPr>
          <a:xfrm>
            <a:off x="2463200" y="1851575"/>
            <a:ext cx="3000000" cy="1194300"/>
          </a:xfrm>
          <a:prstGeom prst="rect">
            <a:avLst/>
          </a:prstGeom>
          <a:noFill/>
          <a:ln>
            <a:noFill/>
          </a:ln>
        </p:spPr>
        <p:txBody>
          <a:bodyPr anchorCtr="0" anchor="t" bIns="91425" lIns="91425" spcFirstLastPara="1" rIns="91425" wrap="square" tIns="91425">
            <a:spAutoFit/>
          </a:bodyPr>
          <a:lstStyle/>
          <a:p>
            <a:pPr indent="-332740" lvl="1" marL="914400" rtl="0" algn="l">
              <a:lnSpc>
                <a:spcPct val="150000"/>
              </a:lnSpc>
              <a:spcBef>
                <a:spcPts val="1200"/>
              </a:spcBef>
              <a:spcAft>
                <a:spcPts val="0"/>
              </a:spcAft>
              <a:buClr>
                <a:schemeClr val="dk2"/>
              </a:buClr>
              <a:buSzPts val="1640"/>
              <a:buFont typeface="Lato"/>
              <a:buChar char="○"/>
            </a:pPr>
            <a:r>
              <a:rPr lang="it" sz="1640">
                <a:solidFill>
                  <a:schemeClr val="dk2"/>
                </a:solidFill>
                <a:latin typeface="Lato"/>
                <a:ea typeface="Lato"/>
                <a:cs typeface="Lato"/>
                <a:sym typeface="Lato"/>
              </a:rPr>
              <a:t>Whoosh</a:t>
            </a:r>
            <a:endParaRPr sz="1640">
              <a:solidFill>
                <a:schemeClr val="dk2"/>
              </a:solidFill>
              <a:latin typeface="Lato"/>
              <a:ea typeface="Lato"/>
              <a:cs typeface="Lato"/>
              <a:sym typeface="Lato"/>
            </a:endParaRPr>
          </a:p>
          <a:p>
            <a:pPr indent="-332740" lvl="1" marL="914400" rtl="0" algn="l">
              <a:lnSpc>
                <a:spcPct val="150000"/>
              </a:lnSpc>
              <a:spcBef>
                <a:spcPts val="0"/>
              </a:spcBef>
              <a:spcAft>
                <a:spcPts val="0"/>
              </a:spcAft>
              <a:buClr>
                <a:schemeClr val="dk2"/>
              </a:buClr>
              <a:buSzPts val="1640"/>
              <a:buFont typeface="Lato"/>
              <a:buChar char="○"/>
            </a:pPr>
            <a:r>
              <a:rPr lang="it" sz="1640">
                <a:solidFill>
                  <a:schemeClr val="dk2"/>
                </a:solidFill>
                <a:latin typeface="Lato"/>
                <a:ea typeface="Lato"/>
                <a:cs typeface="Lato"/>
                <a:sym typeface="Lato"/>
              </a:rPr>
              <a:t>PyLucene</a:t>
            </a:r>
            <a:endParaRPr sz="1640">
              <a:solidFill>
                <a:schemeClr val="dk2"/>
              </a:solidFill>
              <a:latin typeface="Lato"/>
              <a:ea typeface="Lato"/>
              <a:cs typeface="Lato"/>
              <a:sym typeface="Lato"/>
            </a:endParaRPr>
          </a:p>
          <a:p>
            <a:pPr indent="-332740" lvl="1" marL="914400" rtl="0" algn="l">
              <a:lnSpc>
                <a:spcPct val="200000"/>
              </a:lnSpc>
              <a:spcBef>
                <a:spcPts val="0"/>
              </a:spcBef>
              <a:spcAft>
                <a:spcPts val="0"/>
              </a:spcAft>
              <a:buClr>
                <a:schemeClr val="dk2"/>
              </a:buClr>
              <a:buSzPts val="1640"/>
              <a:buFont typeface="Lato"/>
              <a:buChar char="○"/>
            </a:pPr>
            <a:r>
              <a:rPr lang="it" sz="1640">
                <a:solidFill>
                  <a:schemeClr val="dk2"/>
                </a:solidFill>
                <a:latin typeface="Lato"/>
                <a:ea typeface="Lato"/>
                <a:cs typeface="Lato"/>
                <a:sym typeface="Lato"/>
              </a:rPr>
              <a:t>PostgreSQL</a:t>
            </a:r>
            <a:endParaRPr sz="1640">
              <a:solidFill>
                <a:schemeClr val="dk2"/>
              </a:solidFill>
              <a:latin typeface="Lato"/>
              <a:ea typeface="Lato"/>
              <a:cs typeface="Lato"/>
              <a:sym typeface="Lato"/>
            </a:endParaRPr>
          </a:p>
        </p:txBody>
      </p:sp>
      <p:pic>
        <p:nvPicPr>
          <p:cNvPr id="110" name="Google Shape;110;p17" title="whoosh_logo.png"/>
          <p:cNvPicPr preferRelativeResize="0"/>
          <p:nvPr/>
        </p:nvPicPr>
        <p:blipFill>
          <a:blip r:embed="rId3">
            <a:alphaModFix/>
          </a:blip>
          <a:stretch>
            <a:fillRect/>
          </a:stretch>
        </p:blipFill>
        <p:spPr>
          <a:xfrm>
            <a:off x="305025" y="3151400"/>
            <a:ext cx="2158175" cy="581325"/>
          </a:xfrm>
          <a:prstGeom prst="rect">
            <a:avLst/>
          </a:prstGeom>
          <a:noFill/>
          <a:ln>
            <a:noFill/>
          </a:ln>
          <a:effectLst>
            <a:outerShdw blurRad="57150" rotWithShape="0" algn="bl" dir="5400000" dist="19050">
              <a:srgbClr val="000000">
                <a:alpha val="70000"/>
              </a:srgbClr>
            </a:outerShdw>
          </a:effectLst>
        </p:spPr>
      </p:pic>
      <p:pic>
        <p:nvPicPr>
          <p:cNvPr id="111" name="Google Shape;111;p17" title="lucene_logo_green_300.png"/>
          <p:cNvPicPr preferRelativeResize="0"/>
          <p:nvPr/>
        </p:nvPicPr>
        <p:blipFill>
          <a:blip r:embed="rId4">
            <a:alphaModFix/>
          </a:blip>
          <a:stretch>
            <a:fillRect/>
          </a:stretch>
        </p:blipFill>
        <p:spPr>
          <a:xfrm>
            <a:off x="5893452" y="2102050"/>
            <a:ext cx="2602948" cy="581325"/>
          </a:xfrm>
          <a:prstGeom prst="rect">
            <a:avLst/>
          </a:prstGeom>
          <a:noFill/>
          <a:ln>
            <a:noFill/>
          </a:ln>
          <a:effectLst>
            <a:outerShdw blurRad="57150" rotWithShape="0" algn="bl" dir="5400000" dist="19050">
              <a:srgbClr val="000000">
                <a:alpha val="70000"/>
              </a:srgbClr>
            </a:outerShdw>
          </a:effectLst>
        </p:spPr>
      </p:pic>
      <p:pic>
        <p:nvPicPr>
          <p:cNvPr id="112" name="Google Shape;112;p17" title="b519532e6b6dff0ccb00acd8bfef5d24.png"/>
          <p:cNvPicPr preferRelativeResize="0"/>
          <p:nvPr/>
        </p:nvPicPr>
        <p:blipFill>
          <a:blip r:embed="rId5">
            <a:alphaModFix/>
          </a:blip>
          <a:stretch>
            <a:fillRect/>
          </a:stretch>
        </p:blipFill>
        <p:spPr>
          <a:xfrm>
            <a:off x="643200" y="1113425"/>
            <a:ext cx="1481817" cy="1446899"/>
          </a:xfrm>
          <a:prstGeom prst="rect">
            <a:avLst/>
          </a:prstGeom>
          <a:noFill/>
          <a:ln>
            <a:noFill/>
          </a:ln>
          <a:effectLst>
            <a:outerShdw blurRad="57150" rotWithShape="0" algn="bl" dir="5400000" dist="19050">
              <a:srgbClr val="000000">
                <a:alpha val="70000"/>
              </a:srgbClr>
            </a:outerShdw>
          </a:effectLst>
        </p:spPr>
      </p:pic>
      <p:sp>
        <p:nvSpPr>
          <p:cNvPr id="113" name="Google Shape;113;p17"/>
          <p:cNvSpPr txBox="1"/>
          <p:nvPr/>
        </p:nvSpPr>
        <p:spPr>
          <a:xfrm>
            <a:off x="2400250" y="3574075"/>
            <a:ext cx="5710200" cy="689400"/>
          </a:xfrm>
          <a:prstGeom prst="rect">
            <a:avLst/>
          </a:prstGeom>
          <a:noFill/>
          <a:ln>
            <a:noFill/>
          </a:ln>
        </p:spPr>
        <p:txBody>
          <a:bodyPr anchorCtr="0" anchor="t" bIns="91425" lIns="91425" spcFirstLastPara="1" rIns="91425" wrap="square" tIns="91425">
            <a:spAutoFit/>
          </a:bodyPr>
          <a:lstStyle/>
          <a:p>
            <a:pPr indent="-332740" lvl="0" marL="457200" rtl="0" algn="just">
              <a:lnSpc>
                <a:spcPct val="95000"/>
              </a:lnSpc>
              <a:spcBef>
                <a:spcPts val="1200"/>
              </a:spcBef>
              <a:spcAft>
                <a:spcPts val="0"/>
              </a:spcAft>
              <a:buClr>
                <a:schemeClr val="dk2"/>
              </a:buClr>
              <a:buSzPts val="1640"/>
              <a:buFont typeface="Lato"/>
              <a:buChar char="●"/>
            </a:pPr>
            <a:r>
              <a:rPr lang="it" sz="1640">
                <a:solidFill>
                  <a:schemeClr val="dk2"/>
                </a:solidFill>
                <a:latin typeface="Lato"/>
                <a:ea typeface="Lato"/>
                <a:cs typeface="Lato"/>
                <a:sym typeface="Lato"/>
              </a:rPr>
              <a:t>Sviluppare un sistema di ricerca migliore rispetto alla </a:t>
            </a:r>
            <a:r>
              <a:rPr lang="it" sz="1640">
                <a:solidFill>
                  <a:schemeClr val="dk2"/>
                </a:solidFill>
                <a:latin typeface="Lato"/>
                <a:ea typeface="Lato"/>
                <a:cs typeface="Lato"/>
                <a:sym typeface="Lato"/>
              </a:rPr>
              <a:t>funzionalità di advanced search fornita da RFC Editor.</a:t>
            </a:r>
            <a:endParaRPr sz="1640">
              <a:solidFill>
                <a:schemeClr val="dk2"/>
              </a:solidFill>
              <a:latin typeface="Lato"/>
              <a:ea typeface="Lato"/>
              <a:cs typeface="Lato"/>
              <a:sym typeface="La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2"/>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it"/>
              <a:t>Documentazione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63"/>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Documentazione</a:t>
            </a:r>
            <a:endParaRPr/>
          </a:p>
        </p:txBody>
      </p:sp>
      <p:sp>
        <p:nvSpPr>
          <p:cNvPr id="540" name="Google Shape;540;p63"/>
          <p:cNvSpPr txBox="1"/>
          <p:nvPr>
            <p:ph idx="1" type="body"/>
          </p:nvPr>
        </p:nvSpPr>
        <p:spPr>
          <a:xfrm>
            <a:off x="2400250" y="1811425"/>
            <a:ext cx="6686700" cy="2131800"/>
          </a:xfrm>
          <a:prstGeom prst="rect">
            <a:avLst/>
          </a:prstGeom>
        </p:spPr>
        <p:txBody>
          <a:bodyPr anchorCtr="0" anchor="t" bIns="91425" lIns="91425" spcFirstLastPara="1" rIns="91425" wrap="square" tIns="91425">
            <a:noAutofit/>
          </a:bodyPr>
          <a:lstStyle/>
          <a:p>
            <a:pPr indent="-332740" lvl="0" marL="457200" rtl="0" algn="l">
              <a:lnSpc>
                <a:spcPct val="95000"/>
              </a:lnSpc>
              <a:spcBef>
                <a:spcPts val="1200"/>
              </a:spcBef>
              <a:spcAft>
                <a:spcPts val="0"/>
              </a:spcAft>
              <a:buSzPts val="1640"/>
              <a:buChar char="●"/>
            </a:pPr>
            <a:r>
              <a:rPr lang="it" sz="1640"/>
              <a:t>Per maggiori dettagli implementativi, si consiglia di consultare la documentazione di progetto.</a:t>
            </a:r>
            <a:endParaRPr sz="1640"/>
          </a:p>
          <a:p>
            <a:pPr indent="0" lvl="0" marL="0" rtl="0" algn="l">
              <a:lnSpc>
                <a:spcPct val="95000"/>
              </a:lnSpc>
              <a:spcBef>
                <a:spcPts val="1200"/>
              </a:spcBef>
              <a:spcAft>
                <a:spcPts val="0"/>
              </a:spcAft>
              <a:buNone/>
            </a:pPr>
            <a:r>
              <a:t/>
            </a:r>
            <a:endParaRPr sz="1640"/>
          </a:p>
          <a:p>
            <a:pPr indent="-332740" lvl="0" marL="457200" rtl="0" algn="l">
              <a:lnSpc>
                <a:spcPct val="95000"/>
              </a:lnSpc>
              <a:spcBef>
                <a:spcPts val="1200"/>
              </a:spcBef>
              <a:spcAft>
                <a:spcPts val="0"/>
              </a:spcAft>
              <a:buSzPts val="1640"/>
              <a:buChar char="●"/>
            </a:pPr>
            <a:r>
              <a:rPr lang="it" sz="1640"/>
              <a:t>Slide e documentazione completa sono disponibili al link:</a:t>
            </a:r>
            <a:endParaRPr sz="1640"/>
          </a:p>
          <a:p>
            <a:pPr indent="457200" lvl="0" marL="0" rtl="0" algn="l">
              <a:lnSpc>
                <a:spcPct val="95000"/>
              </a:lnSpc>
              <a:spcBef>
                <a:spcPts val="1200"/>
              </a:spcBef>
              <a:spcAft>
                <a:spcPts val="1200"/>
              </a:spcAft>
              <a:buNone/>
            </a:pPr>
            <a:r>
              <a:rPr lang="it" sz="1440" u="sng">
                <a:solidFill>
                  <a:schemeClr val="hlink"/>
                </a:solidFill>
                <a:hlinkClick r:id="rId3"/>
              </a:rPr>
              <a:t>https://github.com/Tremors3/gestione-info/tree/main/workspace/docs</a:t>
            </a:r>
            <a:endParaRPr sz="1440"/>
          </a:p>
        </p:txBody>
      </p:sp>
      <p:pic>
        <p:nvPicPr>
          <p:cNvPr id="541" name="Google Shape;541;p63"/>
          <p:cNvPicPr preferRelativeResize="0"/>
          <p:nvPr/>
        </p:nvPicPr>
        <p:blipFill rotWithShape="1">
          <a:blip r:embed="rId4">
            <a:alphaModFix/>
          </a:blip>
          <a:srcRect b="39253" l="0" r="0" t="36707"/>
          <a:stretch/>
        </p:blipFill>
        <p:spPr>
          <a:xfrm>
            <a:off x="181800" y="3"/>
            <a:ext cx="2095450" cy="755600"/>
          </a:xfrm>
          <a:prstGeom prst="rect">
            <a:avLst/>
          </a:prstGeom>
          <a:noFill/>
          <a:ln>
            <a:noFill/>
          </a:ln>
        </p:spPr>
      </p:pic>
      <p:pic>
        <p:nvPicPr>
          <p:cNvPr id="542" name="Google Shape;542;p63"/>
          <p:cNvPicPr preferRelativeResize="0"/>
          <p:nvPr/>
        </p:nvPicPr>
        <p:blipFill rotWithShape="1">
          <a:blip r:embed="rId4">
            <a:alphaModFix/>
          </a:blip>
          <a:srcRect b="39253" l="0" r="0" t="36707"/>
          <a:stretch/>
        </p:blipFill>
        <p:spPr>
          <a:xfrm>
            <a:off x="181800" y="751981"/>
            <a:ext cx="2095450" cy="755600"/>
          </a:xfrm>
          <a:prstGeom prst="rect">
            <a:avLst/>
          </a:prstGeom>
          <a:noFill/>
          <a:ln>
            <a:noFill/>
          </a:ln>
        </p:spPr>
      </p:pic>
      <p:pic>
        <p:nvPicPr>
          <p:cNvPr id="543" name="Google Shape;543;p63"/>
          <p:cNvPicPr preferRelativeResize="0"/>
          <p:nvPr/>
        </p:nvPicPr>
        <p:blipFill rotWithShape="1">
          <a:blip r:embed="rId4">
            <a:alphaModFix/>
          </a:blip>
          <a:srcRect b="39253" l="0" r="0" t="36707"/>
          <a:stretch/>
        </p:blipFill>
        <p:spPr>
          <a:xfrm>
            <a:off x="181800" y="1501840"/>
            <a:ext cx="2095450" cy="755600"/>
          </a:xfrm>
          <a:prstGeom prst="rect">
            <a:avLst/>
          </a:prstGeom>
          <a:noFill/>
          <a:ln>
            <a:noFill/>
          </a:ln>
        </p:spPr>
      </p:pic>
      <p:pic>
        <p:nvPicPr>
          <p:cNvPr id="544" name="Google Shape;544;p63"/>
          <p:cNvPicPr preferRelativeResize="0"/>
          <p:nvPr/>
        </p:nvPicPr>
        <p:blipFill rotWithShape="1">
          <a:blip r:embed="rId4">
            <a:alphaModFix/>
          </a:blip>
          <a:srcRect b="39253" l="0" r="0" t="36707"/>
          <a:stretch/>
        </p:blipFill>
        <p:spPr>
          <a:xfrm>
            <a:off x="181800" y="2248080"/>
            <a:ext cx="2095450" cy="755600"/>
          </a:xfrm>
          <a:prstGeom prst="rect">
            <a:avLst/>
          </a:prstGeom>
          <a:noFill/>
          <a:ln>
            <a:noFill/>
          </a:ln>
        </p:spPr>
      </p:pic>
      <p:pic>
        <p:nvPicPr>
          <p:cNvPr id="545" name="Google Shape;545;p63"/>
          <p:cNvPicPr preferRelativeResize="0"/>
          <p:nvPr/>
        </p:nvPicPr>
        <p:blipFill rotWithShape="1">
          <a:blip r:embed="rId4">
            <a:alphaModFix/>
          </a:blip>
          <a:srcRect b="39253" l="0" r="0" t="36707"/>
          <a:stretch/>
        </p:blipFill>
        <p:spPr>
          <a:xfrm>
            <a:off x="181800" y="2996771"/>
            <a:ext cx="2095450" cy="755600"/>
          </a:xfrm>
          <a:prstGeom prst="rect">
            <a:avLst/>
          </a:prstGeom>
          <a:noFill/>
          <a:ln>
            <a:noFill/>
          </a:ln>
        </p:spPr>
      </p:pic>
      <p:pic>
        <p:nvPicPr>
          <p:cNvPr id="546" name="Google Shape;546;p63"/>
          <p:cNvPicPr preferRelativeResize="0"/>
          <p:nvPr/>
        </p:nvPicPr>
        <p:blipFill rotWithShape="1">
          <a:blip r:embed="rId4">
            <a:alphaModFix/>
          </a:blip>
          <a:srcRect b="39253" l="0" r="0" t="36707"/>
          <a:stretch/>
        </p:blipFill>
        <p:spPr>
          <a:xfrm>
            <a:off x="181800" y="3748749"/>
            <a:ext cx="2095450" cy="755600"/>
          </a:xfrm>
          <a:prstGeom prst="rect">
            <a:avLst/>
          </a:prstGeom>
          <a:noFill/>
          <a:ln>
            <a:noFill/>
          </a:ln>
        </p:spPr>
      </p:pic>
      <p:pic>
        <p:nvPicPr>
          <p:cNvPr id="547" name="Google Shape;547;p63"/>
          <p:cNvPicPr preferRelativeResize="0"/>
          <p:nvPr/>
        </p:nvPicPr>
        <p:blipFill rotWithShape="1">
          <a:blip r:embed="rId4">
            <a:alphaModFix/>
          </a:blip>
          <a:srcRect b="39253" l="0" r="0" t="36707"/>
          <a:stretch/>
        </p:blipFill>
        <p:spPr>
          <a:xfrm>
            <a:off x="181800" y="4498625"/>
            <a:ext cx="2095450" cy="6448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64"/>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it"/>
              <a:t>Grazie per l’attenzione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8"/>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it"/>
              <a:t>Utenti &amp; Query Language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9"/>
          <p:cNvSpPr txBox="1"/>
          <p:nvPr>
            <p:ph type="title"/>
          </p:nvPr>
        </p:nvSpPr>
        <p:spPr>
          <a:xfrm>
            <a:off x="2400250" y="575950"/>
            <a:ext cx="65685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Tipologia di Utente e Query Language</a:t>
            </a:r>
            <a:endParaRPr/>
          </a:p>
        </p:txBody>
      </p:sp>
      <p:sp>
        <p:nvSpPr>
          <p:cNvPr id="124" name="Google Shape;124;p19"/>
          <p:cNvSpPr txBox="1"/>
          <p:nvPr>
            <p:ph idx="1" type="body"/>
          </p:nvPr>
        </p:nvSpPr>
        <p:spPr>
          <a:xfrm>
            <a:off x="4404850" y="1274100"/>
            <a:ext cx="3071400" cy="183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it" sz="2100">
                <a:solidFill>
                  <a:schemeClr val="dk1"/>
                </a:solidFill>
              </a:rPr>
              <a:t>Utenti</a:t>
            </a:r>
            <a:endParaRPr b="1" sz="2100">
              <a:solidFill>
                <a:schemeClr val="dk1"/>
              </a:solidFill>
            </a:endParaRPr>
          </a:p>
          <a:p>
            <a:pPr indent="-330200" lvl="0" marL="457200" rtl="0" algn="l">
              <a:spcBef>
                <a:spcPts val="1200"/>
              </a:spcBef>
              <a:spcAft>
                <a:spcPts val="0"/>
              </a:spcAft>
              <a:buSzPts val="1600"/>
              <a:buChar char="●"/>
            </a:pPr>
            <a:r>
              <a:rPr lang="it" sz="1600"/>
              <a:t>Studenti universitari</a:t>
            </a:r>
            <a:endParaRPr sz="1600"/>
          </a:p>
          <a:p>
            <a:pPr indent="-330200" lvl="0" marL="457200" rtl="0" algn="l">
              <a:spcBef>
                <a:spcPts val="0"/>
              </a:spcBef>
              <a:spcAft>
                <a:spcPts val="0"/>
              </a:spcAft>
              <a:buSzPts val="1600"/>
              <a:buChar char="●"/>
            </a:pPr>
            <a:r>
              <a:rPr lang="it" sz="1600"/>
              <a:t>Non esperti del settore</a:t>
            </a:r>
            <a:endParaRPr sz="1600"/>
          </a:p>
          <a:p>
            <a:pPr indent="-330200" lvl="0" marL="457200" rtl="0" algn="l">
              <a:spcBef>
                <a:spcPts val="0"/>
              </a:spcBef>
              <a:spcAft>
                <a:spcPts val="0"/>
              </a:spcAft>
              <a:buSzPts val="1600"/>
              <a:buChar char="●"/>
            </a:pPr>
            <a:r>
              <a:rPr lang="it" sz="1600"/>
              <a:t>Utenti generici</a:t>
            </a:r>
            <a:endParaRPr sz="1600"/>
          </a:p>
        </p:txBody>
      </p:sp>
      <p:sp>
        <p:nvSpPr>
          <p:cNvPr id="125" name="Google Shape;125;p19"/>
          <p:cNvSpPr txBox="1"/>
          <p:nvPr>
            <p:ph idx="2" type="body"/>
          </p:nvPr>
        </p:nvSpPr>
        <p:spPr>
          <a:xfrm>
            <a:off x="4404850" y="2962400"/>
            <a:ext cx="3721500" cy="1792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1100"/>
              <a:buNone/>
            </a:pPr>
            <a:r>
              <a:rPr b="1" lang="it" sz="2100">
                <a:solidFill>
                  <a:schemeClr val="dk1"/>
                </a:solidFill>
              </a:rPr>
              <a:t>Query Language</a:t>
            </a:r>
            <a:endParaRPr b="1" sz="2100">
              <a:solidFill>
                <a:schemeClr val="dk1"/>
              </a:solidFill>
            </a:endParaRPr>
          </a:p>
          <a:p>
            <a:pPr indent="-330200" lvl="0" marL="457200" rtl="0" algn="l">
              <a:spcBef>
                <a:spcPts val="1200"/>
              </a:spcBef>
              <a:spcAft>
                <a:spcPts val="0"/>
              </a:spcAft>
              <a:buSzPts val="1600"/>
              <a:buChar char="●"/>
            </a:pPr>
            <a:r>
              <a:rPr lang="it" sz="1600"/>
              <a:t>Keyboard-Based Search</a:t>
            </a:r>
            <a:endParaRPr sz="1600"/>
          </a:p>
          <a:p>
            <a:pPr indent="-330200" lvl="0" marL="457200" rtl="0" algn="l">
              <a:spcBef>
                <a:spcPts val="0"/>
              </a:spcBef>
              <a:spcAft>
                <a:spcPts val="0"/>
              </a:spcAft>
              <a:buSzPts val="1600"/>
              <a:buChar char="●"/>
            </a:pPr>
            <a:r>
              <a:rPr lang="it" sz="1600"/>
              <a:t>Keyboard-Based Search su Campi Specifici</a:t>
            </a:r>
            <a:endParaRPr sz="1600"/>
          </a:p>
        </p:txBody>
      </p:sp>
      <p:pic>
        <p:nvPicPr>
          <p:cNvPr id="126" name="Google Shape;126;p19" title="910-9100346_facebook-search-icon-blue-magnifying-glass-icon.png"/>
          <p:cNvPicPr preferRelativeResize="0"/>
          <p:nvPr/>
        </p:nvPicPr>
        <p:blipFill>
          <a:blip r:embed="rId3">
            <a:alphaModFix/>
          </a:blip>
          <a:stretch>
            <a:fillRect/>
          </a:stretch>
        </p:blipFill>
        <p:spPr>
          <a:xfrm>
            <a:off x="2295925" y="3340862"/>
            <a:ext cx="1025625" cy="1035876"/>
          </a:xfrm>
          <a:prstGeom prst="rect">
            <a:avLst/>
          </a:prstGeom>
          <a:noFill/>
          <a:ln>
            <a:noFill/>
          </a:ln>
          <a:effectLst>
            <a:outerShdw blurRad="114300" rotWithShape="0" algn="bl" dist="66675">
              <a:srgbClr val="000000">
                <a:alpha val="37000"/>
              </a:srgbClr>
            </a:outerShdw>
          </a:effectLst>
        </p:spPr>
      </p:pic>
      <p:pic>
        <p:nvPicPr>
          <p:cNvPr id="127" name="Google Shape;127;p19" title="1401302.png"/>
          <p:cNvPicPr preferRelativeResize="0"/>
          <p:nvPr/>
        </p:nvPicPr>
        <p:blipFill>
          <a:blip r:embed="rId4">
            <a:alphaModFix/>
          </a:blip>
          <a:stretch>
            <a:fillRect/>
          </a:stretch>
        </p:blipFill>
        <p:spPr>
          <a:xfrm>
            <a:off x="2148312" y="1464000"/>
            <a:ext cx="1173250" cy="1173250"/>
          </a:xfrm>
          <a:prstGeom prst="rect">
            <a:avLst/>
          </a:prstGeom>
          <a:noFill/>
          <a:ln>
            <a:noFill/>
          </a:ln>
          <a:effectLst>
            <a:outerShdw blurRad="114300" rotWithShape="0" algn="bl" dist="66675">
              <a:srgbClr val="000000">
                <a:alpha val="37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0"/>
          <p:cNvSpPr txBox="1"/>
          <p:nvPr>
            <p:ph type="title"/>
          </p:nvPr>
        </p:nvSpPr>
        <p:spPr>
          <a:xfrm>
            <a:off x="161700" y="699275"/>
            <a:ext cx="2622900" cy="634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t"/>
              <a:t>Interfaccia Web</a:t>
            </a:r>
            <a:endParaRPr/>
          </a:p>
        </p:txBody>
      </p:sp>
      <p:sp>
        <p:nvSpPr>
          <p:cNvPr id="133" name="Google Shape;133;p20"/>
          <p:cNvSpPr txBox="1"/>
          <p:nvPr>
            <p:ph idx="1" type="body"/>
          </p:nvPr>
        </p:nvSpPr>
        <p:spPr>
          <a:xfrm>
            <a:off x="161700" y="1608175"/>
            <a:ext cx="2622900" cy="906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1200"/>
              </a:spcAft>
              <a:buNone/>
            </a:pPr>
            <a:r>
              <a:rPr b="1" lang="it" sz="1700">
                <a:solidFill>
                  <a:schemeClr val="dk1"/>
                </a:solidFill>
              </a:rPr>
              <a:t>Realizzata utilizzando il framework Flask</a:t>
            </a:r>
            <a:r>
              <a:rPr b="1" lang="it" sz="2100">
                <a:solidFill>
                  <a:schemeClr val="dk1"/>
                </a:solidFill>
              </a:rPr>
              <a:t> </a:t>
            </a:r>
            <a:endParaRPr sz="1600"/>
          </a:p>
        </p:txBody>
      </p:sp>
      <p:pic>
        <p:nvPicPr>
          <p:cNvPr id="134" name="Google Shape;134;p20"/>
          <p:cNvPicPr preferRelativeResize="0"/>
          <p:nvPr/>
        </p:nvPicPr>
        <p:blipFill>
          <a:blip r:embed="rId3">
            <a:alphaModFix/>
          </a:blip>
          <a:stretch>
            <a:fillRect/>
          </a:stretch>
        </p:blipFill>
        <p:spPr>
          <a:xfrm>
            <a:off x="2816800" y="421200"/>
            <a:ext cx="6204000" cy="4301100"/>
          </a:xfrm>
          <a:prstGeom prst="rect">
            <a:avLst/>
          </a:prstGeom>
          <a:noFill/>
          <a:ln>
            <a:noFill/>
          </a:ln>
        </p:spPr>
      </p:pic>
      <p:sp>
        <p:nvSpPr>
          <p:cNvPr id="135" name="Google Shape;135;p20"/>
          <p:cNvSpPr txBox="1"/>
          <p:nvPr>
            <p:ph idx="1" type="body"/>
          </p:nvPr>
        </p:nvSpPr>
        <p:spPr>
          <a:xfrm>
            <a:off x="135225" y="2701950"/>
            <a:ext cx="2583900" cy="1815600"/>
          </a:xfrm>
          <a:prstGeom prst="rect">
            <a:avLst/>
          </a:prstGeom>
        </p:spPr>
        <p:txBody>
          <a:bodyPr anchorCtr="0" anchor="t" bIns="91425" lIns="91425" spcFirstLastPara="1" rIns="91425" wrap="square" tIns="91425">
            <a:normAutofit/>
          </a:bodyPr>
          <a:lstStyle/>
          <a:p>
            <a:pPr indent="-330200" lvl="0" marL="457200" rtl="0" algn="l">
              <a:lnSpc>
                <a:spcPct val="150000"/>
              </a:lnSpc>
              <a:spcBef>
                <a:spcPts val="0"/>
              </a:spcBef>
              <a:spcAft>
                <a:spcPts val="0"/>
              </a:spcAft>
              <a:buSzPts val="1600"/>
              <a:buChar char="●"/>
            </a:pPr>
            <a:r>
              <a:rPr lang="it" sz="1600"/>
              <a:t>Main search query</a:t>
            </a:r>
            <a:endParaRPr sz="1600"/>
          </a:p>
          <a:p>
            <a:pPr indent="-330200" lvl="0" marL="457200" rtl="0" algn="l">
              <a:lnSpc>
                <a:spcPct val="150000"/>
              </a:lnSpc>
              <a:spcBef>
                <a:spcPts val="0"/>
              </a:spcBef>
              <a:spcAft>
                <a:spcPts val="0"/>
              </a:spcAft>
              <a:buSzPts val="1600"/>
              <a:buChar char="●"/>
            </a:pPr>
            <a:r>
              <a:rPr lang="it" sz="1600"/>
              <a:t>Search terms</a:t>
            </a:r>
            <a:endParaRPr sz="1600"/>
          </a:p>
          <a:p>
            <a:pPr indent="-330200" lvl="0" marL="457200" rtl="0" algn="l">
              <a:lnSpc>
                <a:spcPct val="150000"/>
              </a:lnSpc>
              <a:spcBef>
                <a:spcPts val="0"/>
              </a:spcBef>
              <a:spcAft>
                <a:spcPts val="0"/>
              </a:spcAft>
              <a:buSzPts val="1600"/>
              <a:buChar char="●"/>
            </a:pPr>
            <a:r>
              <a:rPr lang="it" sz="1600"/>
              <a:t>Document state/type</a:t>
            </a:r>
            <a:endParaRPr sz="1600"/>
          </a:p>
          <a:p>
            <a:pPr indent="-330200" lvl="0" marL="457200" rtl="0" algn="l">
              <a:lnSpc>
                <a:spcPct val="150000"/>
              </a:lnSpc>
              <a:spcBef>
                <a:spcPts val="0"/>
              </a:spcBef>
              <a:spcAft>
                <a:spcPts val="0"/>
              </a:spcAft>
              <a:buSzPts val="1600"/>
              <a:buChar char="●"/>
            </a:pPr>
            <a:r>
              <a:rPr lang="it" sz="1600"/>
              <a:t>Publication date</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1"/>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it"/>
              <a:t>Dataset</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086DB1"/>
      </a:dk1>
      <a:lt1>
        <a:srgbClr val="FFFFFF"/>
      </a:lt1>
      <a:dk2>
        <a:srgbClr val="000000"/>
      </a:dk2>
      <a:lt2>
        <a:srgbClr val="757575"/>
      </a:lt2>
      <a:accent1>
        <a:srgbClr val="FFFFFF"/>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